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302" r:id="rId3"/>
    <p:sldId id="303" r:id="rId4"/>
    <p:sldId id="257" r:id="rId5"/>
    <p:sldId id="258" r:id="rId6"/>
    <p:sldId id="260" r:id="rId7"/>
    <p:sldId id="259" r:id="rId8"/>
    <p:sldId id="261" r:id="rId9"/>
    <p:sldId id="262" r:id="rId10"/>
    <p:sldId id="275" r:id="rId11"/>
    <p:sldId id="264" r:id="rId12"/>
    <p:sldId id="265" r:id="rId13"/>
    <p:sldId id="266" r:id="rId14"/>
    <p:sldId id="267" r:id="rId15"/>
    <p:sldId id="270" r:id="rId16"/>
    <p:sldId id="269" r:id="rId17"/>
    <p:sldId id="268" r:id="rId18"/>
    <p:sldId id="304" r:id="rId19"/>
    <p:sldId id="273" r:id="rId20"/>
    <p:sldId id="274" r:id="rId21"/>
    <p:sldId id="263" r:id="rId22"/>
    <p:sldId id="271" r:id="rId23"/>
    <p:sldId id="272" r:id="rId24"/>
    <p:sldId id="289" r:id="rId25"/>
    <p:sldId id="290" r:id="rId26"/>
    <p:sldId id="291" r:id="rId27"/>
    <p:sldId id="292"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93" r:id="rId42"/>
    <p:sldId id="294" r:id="rId43"/>
    <p:sldId id="295" r:id="rId44"/>
    <p:sldId id="298" r:id="rId45"/>
    <p:sldId id="299" r:id="rId46"/>
    <p:sldId id="300" r:id="rId47"/>
    <p:sldId id="301"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97"/>
    <p:restoredTop sz="79574" autoAdjust="0"/>
  </p:normalViewPr>
  <p:slideViewPr>
    <p:cSldViewPr snapToGrid="0" snapToObjects="1">
      <p:cViewPr varScale="1">
        <p:scale>
          <a:sx n="75" d="100"/>
          <a:sy n="75" d="100"/>
        </p:scale>
        <p:origin x="1552" y="176"/>
      </p:cViewPr>
      <p:guideLst/>
    </p:cSldViewPr>
  </p:slideViewPr>
  <p:notesTextViewPr>
    <p:cViewPr>
      <p:scale>
        <a:sx n="1" d="1"/>
        <a:sy n="1" d="1"/>
      </p:scale>
      <p:origin x="0" y="0"/>
    </p:cViewPr>
  </p:notesTextViewPr>
  <p:sorterViewPr>
    <p:cViewPr>
      <p:scale>
        <a:sx n="100" d="100"/>
        <a:sy n="100" d="100"/>
      </p:scale>
      <p:origin x="0" y="-69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tiff>
</file>

<file path=ppt/media/image10.jpeg>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19.tiff>
</file>

<file path=ppt/media/image2.jpeg>
</file>

<file path=ppt/media/image3.jpeg>
</file>

<file path=ppt/media/image4.jpeg>
</file>

<file path=ppt/media/image5.png>
</file>

<file path=ppt/media/image50.png>
</file>

<file path=ppt/media/image6.png>
</file>

<file path=ppt/media/image7.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AC0F0E-80B2-4D4E-970E-72D922D04570}" type="datetimeFigureOut">
              <a:rPr lang="en-US" smtClean="0"/>
              <a:t>1/21/20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03CF3-C8A5-8443-8579-2987C0894260}" type="slidenum">
              <a:rPr lang="en-US" smtClean="0"/>
              <a:t>‹#›</a:t>
            </a:fld>
            <a:endParaRPr lang="en-US"/>
          </a:p>
        </p:txBody>
      </p:sp>
    </p:spTree>
    <p:extLst>
      <p:ext uri="{BB962C8B-B14F-4D97-AF65-F5344CB8AC3E}">
        <p14:creationId xmlns:p14="http://schemas.microsoft.com/office/powerpoint/2010/main" val="834746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en.wikipedia.org/wiki/Cryptographic_key" TargetMode="External"/><Relationship Id="rId3" Type="http://schemas.openxmlformats.org/officeDocument/2006/relationships/hyperlink" Target="https://en.wikipedia.org/wiki/Cryptography" TargetMode="External"/><Relationship Id="rId7" Type="http://schemas.openxmlformats.org/officeDocument/2006/relationships/hyperlink" Target="https://en.wikipedia.org/wiki/Cryptographic_hash_function" TargetMode="External"/><Relationship Id="rId2" Type="http://schemas.openxmlformats.org/officeDocument/2006/relationships/slide" Target="../slides/slide29.xml"/><Relationship Id="rId1" Type="http://schemas.openxmlformats.org/officeDocument/2006/relationships/notesMaster" Target="../notesMasters/notesMaster1.xml"/><Relationship Id="rId6" Type="http://schemas.openxmlformats.org/officeDocument/2006/relationships/hyperlink" Target="https://en.wikipedia.org/wiki/Message_authentication_code" TargetMode="External"/><Relationship Id="rId5" Type="http://schemas.openxmlformats.org/officeDocument/2006/relationships/hyperlink" Target="https://en.wikipedia.org/wiki/Data_integrity" TargetMode="External"/><Relationship Id="rId10" Type="http://schemas.openxmlformats.org/officeDocument/2006/relationships/hyperlink" Target="https://en.wikipedia.org/wiki/Cleartext" TargetMode="External"/><Relationship Id="rId4" Type="http://schemas.openxmlformats.org/officeDocument/2006/relationships/hyperlink" Target="https://en.wikipedia.org/wiki/Message_authentication" TargetMode="External"/><Relationship Id="rId9" Type="http://schemas.openxmlformats.org/officeDocument/2006/relationships/hyperlink" Target="https://en.wikipedia.org/wiki/Authentication"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the timer</a:t>
            </a:r>
          </a:p>
        </p:txBody>
      </p:sp>
      <p:sp>
        <p:nvSpPr>
          <p:cNvPr id="4" name="Slide Number Placeholder 3"/>
          <p:cNvSpPr>
            <a:spLocks noGrp="1"/>
          </p:cNvSpPr>
          <p:nvPr>
            <p:ph type="sldNum" sz="quarter" idx="5"/>
          </p:nvPr>
        </p:nvSpPr>
        <p:spPr/>
        <p:txBody>
          <a:bodyPr/>
          <a:lstStyle/>
          <a:p>
            <a:fld id="{A5503CF3-C8A5-8443-8579-2987C0894260}" type="slidenum">
              <a:rPr lang="en-US" smtClean="0"/>
              <a:t>2</a:t>
            </a:fld>
            <a:endParaRPr lang="en-US"/>
          </a:p>
        </p:txBody>
      </p:sp>
    </p:spTree>
    <p:extLst>
      <p:ext uri="{BB962C8B-B14F-4D97-AF65-F5344CB8AC3E}">
        <p14:creationId xmlns:p14="http://schemas.microsoft.com/office/powerpoint/2010/main" val="3328564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what does all this have to do with the comic?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somewhat uncommon word (16 bits, or a 65-thousand-word vocabulary), one bit for capitalization (of the first letter only), some common substitutions (would depend on the word but estimated to be 3 bits in the comic, seems reasonable), a punctuation character (four bits) and a number (3 bits) always at the end, but they can change order (one more bit). This gives the 28 bits for that format. If you know that the password you're trying to crack follows this format, then the calculations make sense. There's also that side note that you can add a few more bits to cover other common formats.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other way to make a password, four common words, then gives 11 bits for each word, so a vocabulary of about 2000 words. And since there's four of them you get a total of 44 bits, much more than the other way to make your password. Again, if you know the password is this format, then I don't see anything wrong with the calculations. Note that this means that the attacker already knows that the password consists of four common words and would use a dictionary to crack it. The 44 bits are calculated with this in mind. If the cracker were to assume that all possible letter combinations, mostly non-sense words that is, are possible and equally likely, then the information content would be even higher.</a:t>
            </a:r>
          </a:p>
          <a:p>
            <a:r>
              <a:rPr lang="en-US" sz="1200" b="0" i="0" kern="1200" dirty="0">
                <a:solidFill>
                  <a:schemeClr val="tx1"/>
                </a:solidFill>
                <a:effectLst/>
                <a:latin typeface="+mn-lt"/>
                <a:ea typeface="+mn-ea"/>
                <a:cs typeface="+mn-cs"/>
              </a:rPr>
              <a:t>How sensible is it then for a cracker to assume some specific format for the password? I would say that it is very sensible, at least to start the cracking with the common formats. If you get a hold of a whole database of passwords and start brute forcing them, then you might not care if you don't crack all of them, your goal is maybe to just crack some of them. It's pretty safe to assume that the majority of the passwords will follow the few most common password formats so why not try those first. And after that you may just give up on the rest of them or move on to more exotic password formats if you really want to.</a:t>
            </a:r>
          </a:p>
          <a:p>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17</a:t>
            </a:fld>
            <a:endParaRPr lang="en-US"/>
          </a:p>
        </p:txBody>
      </p:sp>
    </p:spTree>
    <p:extLst>
      <p:ext uri="{BB962C8B-B14F-4D97-AF65-F5344CB8AC3E}">
        <p14:creationId xmlns:p14="http://schemas.microsoft.com/office/powerpoint/2010/main" val="3253101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Certain</a:t>
            </a:r>
            <a:r>
              <a:rPr lang="en-US" baseline="0" dirty="0"/>
              <a:t> number of characters</a:t>
            </a:r>
          </a:p>
          <a:p>
            <a:r>
              <a:rPr lang="en-US" baseline="0" dirty="0"/>
              <a:t>HAS TO BE IRREVERSIBLE!</a:t>
            </a:r>
          </a:p>
          <a:p>
            <a:r>
              <a:rPr lang="en-US" sz="1200" b="0" i="0" kern="1200" dirty="0">
                <a:solidFill>
                  <a:schemeClr val="tx1"/>
                </a:solidFill>
                <a:effectLst/>
                <a:latin typeface="+mn-lt"/>
                <a:ea typeface="+mn-ea"/>
                <a:cs typeface="+mn-cs"/>
              </a:rPr>
              <a:t>A "hash" (also called a "digest", and informally a "checksum") is a kind of "signature" for a stream of data that represents the contents. The closest real-life analog we can think is "a tamper-evident seal on a software package": if you open the box (change the file), it's detected.</a:t>
            </a:r>
          </a:p>
          <a:p>
            <a:r>
              <a:rPr lang="en-US" sz="1200" b="0" i="0" kern="1200" dirty="0">
                <a:solidFill>
                  <a:schemeClr val="tx1"/>
                </a:solidFill>
                <a:effectLst/>
                <a:latin typeface="+mn-lt"/>
                <a:ea typeface="+mn-ea"/>
                <a:cs typeface="+mn-cs"/>
              </a:rPr>
              <a:t>We will learn more about</a:t>
            </a:r>
            <a:r>
              <a:rPr lang="en-US" sz="1200" b="0" i="0" kern="1200" baseline="0" dirty="0">
                <a:solidFill>
                  <a:schemeClr val="tx1"/>
                </a:solidFill>
                <a:effectLst/>
                <a:latin typeface="+mn-lt"/>
                <a:ea typeface="+mn-ea"/>
                <a:cs typeface="+mn-cs"/>
              </a:rPr>
              <a:t> different hashing algorithms in the protection part of passwords!</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20</a:t>
            </a:fld>
            <a:endParaRPr lang="en-US"/>
          </a:p>
        </p:txBody>
      </p:sp>
    </p:spTree>
    <p:extLst>
      <p:ext uri="{BB962C8B-B14F-4D97-AF65-F5344CB8AC3E}">
        <p14:creationId xmlns:p14="http://schemas.microsoft.com/office/powerpoint/2010/main" val="664994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Dictionary: a set of words, hash these,</a:t>
            </a:r>
            <a:r>
              <a:rPr lang="en-US" baseline="0" dirty="0"/>
              <a:t> compare with what you have</a:t>
            </a:r>
          </a:p>
          <a:p>
            <a:r>
              <a:rPr lang="en-US" baseline="0" dirty="0"/>
              <a:t>Rainbow tables: have the hashed table, saves time</a:t>
            </a:r>
          </a:p>
          <a:p>
            <a:r>
              <a:rPr lang="en-US" baseline="0" dirty="0"/>
              <a:t>Information leaking</a:t>
            </a:r>
            <a:r>
              <a:rPr lang="en-US" baseline="0"/>
              <a:t>: inferring info about user</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21</a:t>
            </a:fld>
            <a:endParaRPr lang="en-US"/>
          </a:p>
        </p:txBody>
      </p:sp>
    </p:spTree>
    <p:extLst>
      <p:ext uri="{BB962C8B-B14F-4D97-AF65-F5344CB8AC3E}">
        <p14:creationId xmlns:p14="http://schemas.microsoft.com/office/powerpoint/2010/main" val="40128348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Rockyou</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Crackstation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t>
            </a:r>
            <a:r>
              <a:rPr lang="en-US" dirty="0" err="1"/>
              <a:t>kinda</a:t>
            </a:r>
            <a:r>
              <a:rPr lang="en-US" dirty="0"/>
              <a:t> slow,</a:t>
            </a:r>
            <a:r>
              <a:rPr lang="en-US" baseline="0" dirty="0"/>
              <a:t> hackers can do better </a:t>
            </a:r>
            <a:endParaRPr lang="en-US" dirty="0"/>
          </a:p>
          <a:p>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22</a:t>
            </a:fld>
            <a:endParaRPr lang="en-US"/>
          </a:p>
        </p:txBody>
      </p:sp>
    </p:spTree>
    <p:extLst>
      <p:ext uri="{BB962C8B-B14F-4D97-AF65-F5344CB8AC3E}">
        <p14:creationId xmlns:p14="http://schemas.microsoft.com/office/powerpoint/2010/main" val="1426374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Rainbow</a:t>
            </a:r>
            <a:r>
              <a:rPr lang="en-US" baseline="0" dirty="0"/>
              <a:t> table: precomputed </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23</a:t>
            </a:fld>
            <a:endParaRPr lang="en-US"/>
          </a:p>
        </p:txBody>
      </p:sp>
    </p:spTree>
    <p:extLst>
      <p:ext uri="{BB962C8B-B14F-4D97-AF65-F5344CB8AC3E}">
        <p14:creationId xmlns:p14="http://schemas.microsoft.com/office/powerpoint/2010/main" val="3789198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Demo with my password on </a:t>
            </a:r>
            <a:r>
              <a:rPr lang="en-US" baseline="0" dirty="0" err="1"/>
              <a:t>dashlane</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26</a:t>
            </a:fld>
            <a:endParaRPr lang="en-US"/>
          </a:p>
        </p:txBody>
      </p:sp>
    </p:spTree>
    <p:extLst>
      <p:ext uri="{BB962C8B-B14F-4D97-AF65-F5344CB8AC3E}">
        <p14:creationId xmlns:p14="http://schemas.microsoft.com/office/powerpoint/2010/main" val="2638462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password hash function (PHF) takes two inputs: the password, and a salt. The </a:t>
            </a:r>
            <a:r>
              <a:rPr lang="en-US" sz="1200" b="1" i="0" kern="1200" dirty="0">
                <a:solidFill>
                  <a:schemeClr val="tx1"/>
                </a:solidFill>
                <a:effectLst/>
                <a:latin typeface="+mn-lt"/>
                <a:ea typeface="+mn-ea"/>
                <a:cs typeface="+mn-cs"/>
              </a:rPr>
              <a:t>salt</a:t>
            </a:r>
            <a:r>
              <a:rPr lang="en-US" sz="1200" b="0" i="0" kern="1200" dirty="0">
                <a:solidFill>
                  <a:schemeClr val="tx1"/>
                </a:solidFill>
                <a:effectLst/>
                <a:latin typeface="+mn-lt"/>
                <a:ea typeface="+mn-ea"/>
                <a:cs typeface="+mn-cs"/>
              </a:rPr>
              <a:t> is randomly generated when the user picks his password, and it is stored together with the hashed password PHF(password, salt). (</a:t>
            </a:r>
            <a:r>
              <a:rPr lang="en-US" sz="1200" b="1" i="0" kern="1200" dirty="0">
                <a:solidFill>
                  <a:schemeClr val="tx1"/>
                </a:solidFill>
                <a:effectLst/>
                <a:latin typeface="+mn-lt"/>
                <a:ea typeface="+mn-ea"/>
                <a:cs typeface="+mn-cs"/>
              </a:rPr>
              <a:t>What matters is that two different accounts always have different salts, and randomly generating a sufficiently large salt is a good way to have this property with overwhelming probability</a:t>
            </a:r>
            <a:r>
              <a:rPr lang="en-US" sz="1200" b="0" i="0" kern="1200" dirty="0">
                <a:solidFill>
                  <a:schemeClr val="tx1"/>
                </a:solidFill>
                <a:effectLst/>
                <a:latin typeface="+mn-lt"/>
                <a:ea typeface="+mn-ea"/>
                <a:cs typeface="+mn-cs"/>
              </a:rPr>
              <a:t>.) When the user logs in again, the verification system reads the salt from the password database, computes PHF(password, salt), and verifies that the result is what is stored in the database.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Salts prevent</a:t>
            </a:r>
            <a:r>
              <a:rPr lang="en-US" sz="1200" b="0" i="0" kern="1200" baseline="0" dirty="0">
                <a:solidFill>
                  <a:schemeClr val="tx1"/>
                </a:solidFill>
                <a:effectLst/>
                <a:latin typeface="+mn-lt"/>
                <a:ea typeface="+mn-ea"/>
                <a:cs typeface="+mn-cs"/>
              </a:rPr>
              <a:t> for all passwords to be cracked with a single rainbow table. They do not per se prevent password cracking.</a:t>
            </a:r>
          </a:p>
          <a:p>
            <a:endParaRPr lang="en-US" sz="1200" b="0" i="0" kern="1200" baseline="0" dirty="0">
              <a:solidFill>
                <a:schemeClr val="tx1"/>
              </a:solidFill>
              <a:effectLst/>
              <a:latin typeface="+mn-lt"/>
              <a:ea typeface="+mn-ea"/>
              <a:cs typeface="+mn-cs"/>
            </a:endParaRPr>
          </a:p>
          <a:p>
            <a:r>
              <a:rPr lang="en-US" sz="1200" b="0" i="0" kern="1200" baseline="0" dirty="0">
                <a:solidFill>
                  <a:schemeClr val="tx1"/>
                </a:solidFill>
                <a:effectLst/>
                <a:latin typeface="+mn-lt"/>
                <a:ea typeface="+mn-ea"/>
                <a:cs typeface="+mn-cs"/>
              </a:rPr>
              <a:t>Peppers may be stored in code. They add some security </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27</a:t>
            </a:fld>
            <a:endParaRPr lang="en-US"/>
          </a:p>
        </p:txBody>
      </p:sp>
    </p:spTree>
    <p:extLst>
      <p:ext uri="{BB962C8B-B14F-4D97-AF65-F5344CB8AC3E}">
        <p14:creationId xmlns:p14="http://schemas.microsoft.com/office/powerpoint/2010/main" val="42216260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openssl</a:t>
            </a:r>
            <a:r>
              <a:rPr lang="en-US" sz="1200" kern="1200" dirty="0">
                <a:solidFill>
                  <a:schemeClr val="tx1"/>
                </a:solidFill>
                <a:effectLst/>
                <a:latin typeface="+mn-lt"/>
                <a:ea typeface="+mn-ea"/>
                <a:cs typeface="+mn-cs"/>
              </a:rPr>
              <a:t> speed </a:t>
            </a:r>
            <a:r>
              <a:rPr lang="en-US" sz="1200" kern="1200" dirty="0" err="1">
                <a:solidFill>
                  <a:schemeClr val="tx1"/>
                </a:solidFill>
                <a:effectLst/>
                <a:latin typeface="+mn-lt"/>
                <a:ea typeface="+mn-ea"/>
                <a:cs typeface="+mn-cs"/>
              </a:rPr>
              <a:t>sha</a:t>
            </a:r>
            <a:r>
              <a:rPr lang="en-US" sz="1200" kern="1200" dirty="0">
                <a:solidFill>
                  <a:schemeClr val="tx1"/>
                </a:solidFill>
                <a:effectLst/>
                <a:latin typeface="+mn-lt"/>
                <a:ea typeface="+mn-ea"/>
                <a:cs typeface="+mn-cs"/>
              </a:rPr>
              <a:t> </a:t>
            </a:r>
            <a:endParaRPr lang="en-US" dirty="0">
              <a:effectLst/>
            </a:endParaRPr>
          </a:p>
          <a:p>
            <a:r>
              <a:rPr lang="en-US" dirty="0"/>
              <a:t>Used for both digital signatures and password saving </a:t>
            </a:r>
          </a:p>
          <a:p>
            <a:r>
              <a:rPr lang="en-US" dirty="0"/>
              <a:t>Message digest</a:t>
            </a:r>
          </a:p>
          <a:p>
            <a:r>
              <a:rPr lang="en-US" dirty="0"/>
              <a:t>Can</a:t>
            </a:r>
            <a:r>
              <a:rPr lang="en-US" baseline="0" dirty="0"/>
              <a:t> also be used for non-repudiation, authenticity, correctness</a:t>
            </a:r>
            <a:endParaRPr lang="en-US" dirty="0"/>
          </a:p>
        </p:txBody>
      </p:sp>
      <p:sp>
        <p:nvSpPr>
          <p:cNvPr id="4" name="Slide Number Placeholder 3"/>
          <p:cNvSpPr>
            <a:spLocks noGrp="1"/>
          </p:cNvSpPr>
          <p:nvPr>
            <p:ph type="sldNum" sz="quarter" idx="10"/>
          </p:nvPr>
        </p:nvSpPr>
        <p:spPr/>
        <p:txBody>
          <a:bodyPr/>
          <a:lstStyle/>
          <a:p>
            <a:fld id="{F077EFEC-469B-A146-83DC-367966D7807E}" type="slidenum">
              <a:rPr lang="en-US" smtClean="0"/>
              <a:t>28</a:t>
            </a:fld>
            <a:endParaRPr lang="en-US"/>
          </a:p>
        </p:txBody>
      </p:sp>
    </p:spTree>
    <p:extLst>
      <p:ext uri="{BB962C8B-B14F-4D97-AF65-F5344CB8AC3E}">
        <p14:creationId xmlns:p14="http://schemas.microsoft.com/office/powerpoint/2010/main" val="2357658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Cryptography"/>
              </a:rPr>
              <a:t>cryptography</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message authentication code</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MAC</a:t>
            </a:r>
            <a:r>
              <a:rPr lang="en-US" sz="1200" b="0" i="0" kern="1200" dirty="0">
                <a:solidFill>
                  <a:schemeClr val="tx1"/>
                </a:solidFill>
                <a:effectLst/>
                <a:latin typeface="+mn-lt"/>
                <a:ea typeface="+mn-ea"/>
                <a:cs typeface="+mn-cs"/>
              </a:rPr>
              <a:t>), sometimes known as a </a:t>
            </a:r>
            <a:r>
              <a:rPr lang="en-US" sz="1200" b="0" i="1" kern="1200" dirty="0">
                <a:solidFill>
                  <a:schemeClr val="tx1"/>
                </a:solidFill>
                <a:effectLst/>
                <a:latin typeface="+mn-lt"/>
                <a:ea typeface="+mn-ea"/>
                <a:cs typeface="+mn-cs"/>
              </a:rPr>
              <a:t>tag</a:t>
            </a:r>
            <a:r>
              <a:rPr lang="en-US" sz="1200" b="0" i="0" kern="1200" dirty="0">
                <a:solidFill>
                  <a:schemeClr val="tx1"/>
                </a:solidFill>
                <a:effectLst/>
                <a:latin typeface="+mn-lt"/>
                <a:ea typeface="+mn-ea"/>
                <a:cs typeface="+mn-cs"/>
              </a:rPr>
              <a:t>, is a short piece of information used to </a:t>
            </a:r>
            <a:r>
              <a:rPr lang="en-US" sz="1200" b="0" i="0" u="none" strike="noStrike" kern="1200" dirty="0">
                <a:solidFill>
                  <a:schemeClr val="tx1"/>
                </a:solidFill>
                <a:effectLst/>
                <a:latin typeface="+mn-lt"/>
                <a:ea typeface="+mn-ea"/>
                <a:cs typeface="+mn-cs"/>
                <a:hlinkClick r:id="rId4" tooltip="Message authentication"/>
              </a:rPr>
              <a:t>authenticate a message</a:t>
            </a:r>
            <a:r>
              <a:rPr lang="en-US" sz="1200" b="0" i="0" kern="1200" dirty="0">
                <a:solidFill>
                  <a:schemeClr val="tx1"/>
                </a:solidFill>
                <a:effectLst/>
                <a:latin typeface="+mn-lt"/>
                <a:ea typeface="+mn-ea"/>
                <a:cs typeface="+mn-cs"/>
              </a:rPr>
              <a:t>—in other words, to confirm that the message came from the stated sender (its authenticity) and has not been changed. The MAC value protects both a message's </a:t>
            </a:r>
            <a:r>
              <a:rPr lang="en-US" sz="1200" b="0" i="0" u="none" strike="noStrike" kern="1200" dirty="0">
                <a:solidFill>
                  <a:schemeClr val="tx1"/>
                </a:solidFill>
                <a:effectLst/>
                <a:latin typeface="+mn-lt"/>
                <a:ea typeface="+mn-ea"/>
                <a:cs typeface="+mn-cs"/>
                <a:hlinkClick r:id="rId5" tooltip="Data integrity"/>
              </a:rPr>
              <a:t>data integrity</a:t>
            </a:r>
            <a:r>
              <a:rPr lang="en-US" sz="1200" b="0" i="0" kern="1200" dirty="0">
                <a:solidFill>
                  <a:schemeClr val="tx1"/>
                </a:solidFill>
                <a:effectLst/>
                <a:latin typeface="+mn-lt"/>
                <a:ea typeface="+mn-ea"/>
                <a:cs typeface="+mn-cs"/>
              </a:rPr>
              <a:t> as well as its </a:t>
            </a:r>
            <a:r>
              <a:rPr lang="en-US" sz="1200" b="0" i="0" u="none" strike="noStrike" kern="1200" dirty="0">
                <a:solidFill>
                  <a:schemeClr val="tx1"/>
                </a:solidFill>
                <a:effectLst/>
                <a:latin typeface="+mn-lt"/>
                <a:ea typeface="+mn-ea"/>
                <a:cs typeface="+mn-cs"/>
                <a:hlinkClick r:id="rId4" tooltip="Message authentication"/>
              </a:rPr>
              <a:t>authenticity</a:t>
            </a:r>
            <a:r>
              <a:rPr lang="en-US" sz="1200" b="0" i="0" kern="1200" dirty="0">
                <a:solidFill>
                  <a:schemeClr val="tx1"/>
                </a:solidFill>
                <a:effectLst/>
                <a:latin typeface="+mn-lt"/>
                <a:ea typeface="+mn-ea"/>
                <a:cs typeface="+mn-cs"/>
              </a:rPr>
              <a:t>, by allowing verifiers (who also possess the secret key) to detect any changes to the message content.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Cryptography"/>
              </a:rPr>
              <a:t>cryptography</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keyed-hash message authentication code</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HMAC</a:t>
            </a:r>
            <a:r>
              <a:rPr lang="en-US" sz="1200" b="0" i="0" kern="1200" dirty="0">
                <a:solidFill>
                  <a:schemeClr val="tx1"/>
                </a:solidFill>
                <a:effectLst/>
                <a:latin typeface="+mn-lt"/>
                <a:ea typeface="+mn-ea"/>
                <a:cs typeface="+mn-cs"/>
              </a:rPr>
              <a:t>) is a specific type of </a:t>
            </a:r>
            <a:r>
              <a:rPr lang="en-US" sz="1200" b="0" i="0" u="none" strike="noStrike" kern="1200" dirty="0">
                <a:solidFill>
                  <a:schemeClr val="tx1"/>
                </a:solidFill>
                <a:effectLst/>
                <a:latin typeface="+mn-lt"/>
                <a:ea typeface="+mn-ea"/>
                <a:cs typeface="+mn-cs"/>
                <a:hlinkClick r:id="rId6" tooltip="Message authentication code"/>
              </a:rPr>
              <a:t>message authentication code</a:t>
            </a:r>
            <a:r>
              <a:rPr lang="en-US" sz="1200" b="0" i="0" kern="1200" dirty="0">
                <a:solidFill>
                  <a:schemeClr val="tx1"/>
                </a:solidFill>
                <a:effectLst/>
                <a:latin typeface="+mn-lt"/>
                <a:ea typeface="+mn-ea"/>
                <a:cs typeface="+mn-cs"/>
              </a:rPr>
              <a:t> (MAC) involving a </a:t>
            </a:r>
            <a:r>
              <a:rPr lang="en-US" sz="1200" b="0" i="0" u="none" strike="noStrike" kern="1200" dirty="0">
                <a:solidFill>
                  <a:schemeClr val="tx1"/>
                </a:solidFill>
                <a:effectLst/>
                <a:latin typeface="+mn-lt"/>
                <a:ea typeface="+mn-ea"/>
                <a:cs typeface="+mn-cs"/>
                <a:hlinkClick r:id="rId7" tooltip="Cryptographic hash function"/>
              </a:rPr>
              <a:t>cryptographic hash function</a:t>
            </a:r>
            <a:r>
              <a:rPr lang="en-US" sz="1200" b="0" i="0" kern="1200" dirty="0">
                <a:solidFill>
                  <a:schemeClr val="tx1"/>
                </a:solidFill>
                <a:effectLst/>
                <a:latin typeface="+mn-lt"/>
                <a:ea typeface="+mn-ea"/>
                <a:cs typeface="+mn-cs"/>
              </a:rPr>
              <a:t> and a secret </a:t>
            </a:r>
            <a:r>
              <a:rPr lang="en-US" sz="1200" b="0" i="0" u="none" strike="noStrike" kern="1200" dirty="0">
                <a:solidFill>
                  <a:schemeClr val="tx1"/>
                </a:solidFill>
                <a:effectLst/>
                <a:latin typeface="+mn-lt"/>
                <a:ea typeface="+mn-ea"/>
                <a:cs typeface="+mn-cs"/>
                <a:hlinkClick r:id="rId8" tooltip="Cryptographic key"/>
              </a:rPr>
              <a:t>cryptographic key</a:t>
            </a:r>
            <a:r>
              <a:rPr lang="en-US" sz="1200" b="0" i="0" kern="1200" dirty="0">
                <a:solidFill>
                  <a:schemeClr val="tx1"/>
                </a:solidFill>
                <a:effectLst/>
                <a:latin typeface="+mn-lt"/>
                <a:ea typeface="+mn-ea"/>
                <a:cs typeface="+mn-cs"/>
              </a:rPr>
              <a:t>. It may be used to simultaneously verify both the </a:t>
            </a:r>
            <a:r>
              <a:rPr lang="en-US" sz="1200" b="0" i="1" u="none" strike="noStrike" kern="1200" dirty="0">
                <a:solidFill>
                  <a:schemeClr val="tx1"/>
                </a:solidFill>
                <a:effectLst/>
                <a:latin typeface="+mn-lt"/>
                <a:ea typeface="+mn-ea"/>
                <a:cs typeface="+mn-cs"/>
                <a:hlinkClick r:id="rId5" tooltip="Data integrity"/>
              </a:rPr>
              <a:t>data integrity</a:t>
            </a:r>
            <a:r>
              <a:rPr lang="en-US" sz="1200" b="0" i="0" kern="1200" dirty="0">
                <a:solidFill>
                  <a:schemeClr val="tx1"/>
                </a:solidFill>
                <a:effectLst/>
                <a:latin typeface="+mn-lt"/>
                <a:ea typeface="+mn-ea"/>
                <a:cs typeface="+mn-cs"/>
              </a:rPr>
              <a:t> and the </a:t>
            </a:r>
            <a:r>
              <a:rPr lang="en-US" sz="1200" b="0" i="1" u="none" strike="noStrike" kern="1200" dirty="0">
                <a:solidFill>
                  <a:schemeClr val="tx1"/>
                </a:solidFill>
                <a:effectLst/>
                <a:latin typeface="+mn-lt"/>
                <a:ea typeface="+mn-ea"/>
                <a:cs typeface="+mn-cs"/>
                <a:hlinkClick r:id="rId9" tooltip="Authentication"/>
              </a:rPr>
              <a:t>authentication</a:t>
            </a:r>
            <a:r>
              <a:rPr lang="en-US" sz="1200" b="0" i="0" kern="1200" dirty="0">
                <a:solidFill>
                  <a:schemeClr val="tx1"/>
                </a:solidFill>
                <a:effectLst/>
                <a:latin typeface="+mn-lt"/>
                <a:ea typeface="+mn-ea"/>
                <a:cs typeface="+mn-cs"/>
              </a:rPr>
              <a:t> of a </a:t>
            </a:r>
            <a:r>
              <a:rPr lang="en-US" sz="1200" b="0" i="0" u="none" strike="noStrike" kern="1200" dirty="0">
                <a:solidFill>
                  <a:schemeClr val="tx1"/>
                </a:solidFill>
                <a:effectLst/>
                <a:latin typeface="+mn-lt"/>
                <a:ea typeface="+mn-ea"/>
                <a:cs typeface="+mn-cs"/>
                <a:hlinkClick r:id="rId10" tooltip="Cleartext"/>
              </a:rPr>
              <a:t>message</a:t>
            </a:r>
            <a:r>
              <a:rPr lang="en-US" sz="1200" b="0" i="0" kern="1200" dirty="0">
                <a:solidFill>
                  <a:schemeClr val="tx1"/>
                </a:solidFill>
                <a:effectLst/>
                <a:latin typeface="+mn-lt"/>
                <a:ea typeface="+mn-ea"/>
                <a:cs typeface="+mn-cs"/>
              </a:rPr>
              <a:t>, as with any MAC. </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29</a:t>
            </a:fld>
            <a:endParaRPr lang="en-US"/>
          </a:p>
        </p:txBody>
      </p:sp>
    </p:spTree>
    <p:extLst>
      <p:ext uri="{BB962C8B-B14F-4D97-AF65-F5344CB8AC3E}">
        <p14:creationId xmlns:p14="http://schemas.microsoft.com/office/powerpoint/2010/main" val="37400114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Preimage protects bitcoin</a:t>
            </a:r>
          </a:p>
        </p:txBody>
      </p:sp>
      <p:sp>
        <p:nvSpPr>
          <p:cNvPr id="4" name="Slide Number Placeholder 3"/>
          <p:cNvSpPr>
            <a:spLocks noGrp="1"/>
          </p:cNvSpPr>
          <p:nvPr>
            <p:ph type="sldNum" sz="quarter" idx="10"/>
          </p:nvPr>
        </p:nvSpPr>
        <p:spPr/>
        <p:txBody>
          <a:bodyPr/>
          <a:lstStyle/>
          <a:p>
            <a:fld id="{A5503CF3-C8A5-8443-8579-2987C0894260}" type="slidenum">
              <a:rPr lang="en-US" smtClean="0"/>
              <a:t>31</a:t>
            </a:fld>
            <a:endParaRPr lang="en-US"/>
          </a:p>
        </p:txBody>
      </p:sp>
    </p:spTree>
    <p:extLst>
      <p:ext uri="{BB962C8B-B14F-4D97-AF65-F5344CB8AC3E}">
        <p14:creationId xmlns:p14="http://schemas.microsoft.com/office/powerpoint/2010/main" val="2101843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Analyzes situations by finding threats and vulnerabilities to the confidentiality, integrity, and/or availability of a computing system.</a:t>
            </a:r>
          </a:p>
        </p:txBody>
      </p:sp>
      <p:sp>
        <p:nvSpPr>
          <p:cNvPr id="4" name="Slide Number Placeholder 3"/>
          <p:cNvSpPr>
            <a:spLocks noGrp="1"/>
          </p:cNvSpPr>
          <p:nvPr>
            <p:ph type="sldNum" sz="quarter" idx="5"/>
          </p:nvPr>
        </p:nvSpPr>
        <p:spPr/>
        <p:txBody>
          <a:bodyPr/>
          <a:lstStyle/>
          <a:p>
            <a:fld id="{A5503CF3-C8A5-8443-8579-2987C0894260}" type="slidenum">
              <a:rPr lang="en-US" smtClean="0"/>
              <a:t>3</a:t>
            </a:fld>
            <a:endParaRPr lang="en-US"/>
          </a:p>
        </p:txBody>
      </p:sp>
    </p:spTree>
    <p:extLst>
      <p:ext uri="{BB962C8B-B14F-4D97-AF65-F5344CB8AC3E}">
        <p14:creationId xmlns:p14="http://schemas.microsoft.com/office/powerpoint/2010/main" val="8519122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Avalanche effect</a:t>
            </a:r>
          </a:p>
        </p:txBody>
      </p:sp>
      <p:sp>
        <p:nvSpPr>
          <p:cNvPr id="4" name="Slide Number Placeholder 3"/>
          <p:cNvSpPr>
            <a:spLocks noGrp="1"/>
          </p:cNvSpPr>
          <p:nvPr>
            <p:ph type="sldNum" sz="quarter" idx="10"/>
          </p:nvPr>
        </p:nvSpPr>
        <p:spPr/>
        <p:txBody>
          <a:bodyPr/>
          <a:lstStyle/>
          <a:p>
            <a:fld id="{A5503CF3-C8A5-8443-8579-2987C0894260}" type="slidenum">
              <a:rPr lang="en-US" smtClean="0"/>
              <a:t>32</a:t>
            </a:fld>
            <a:endParaRPr lang="en-US"/>
          </a:p>
        </p:txBody>
      </p:sp>
    </p:spTree>
    <p:extLst>
      <p:ext uri="{BB962C8B-B14F-4D97-AF65-F5344CB8AC3E}">
        <p14:creationId xmlns:p14="http://schemas.microsoft.com/office/powerpoint/2010/main" val="2999648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33</a:t>
            </a:fld>
            <a:endParaRPr lang="en-US"/>
          </a:p>
        </p:txBody>
      </p:sp>
    </p:spTree>
    <p:extLst>
      <p:ext uri="{BB962C8B-B14F-4D97-AF65-F5344CB8AC3E}">
        <p14:creationId xmlns:p14="http://schemas.microsoft.com/office/powerpoint/2010/main" val="34188513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a:t>
            </a:r>
            <a:r>
              <a:rPr lang="en-US" baseline="0" dirty="0"/>
              <a:t> 1 attack: create two plaintexts that produce the same hash digest in 2^63 steps, far shorter than the 2^80 steps expected of a 160-bit hash function. Not useless but better to use longer keys</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35</a:t>
            </a:fld>
            <a:endParaRPr lang="en-US"/>
          </a:p>
        </p:txBody>
      </p:sp>
    </p:spTree>
    <p:extLst>
      <p:ext uri="{BB962C8B-B14F-4D97-AF65-F5344CB8AC3E}">
        <p14:creationId xmlns:p14="http://schemas.microsoft.com/office/powerpoint/2010/main" val="15317856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77EFEC-469B-A146-83DC-367966D7807E}" type="slidenum">
              <a:rPr lang="en-US" smtClean="0"/>
              <a:t>37</a:t>
            </a:fld>
            <a:endParaRPr lang="en-US"/>
          </a:p>
        </p:txBody>
      </p:sp>
    </p:spTree>
    <p:extLst>
      <p:ext uri="{BB962C8B-B14F-4D97-AF65-F5344CB8AC3E}">
        <p14:creationId xmlns:p14="http://schemas.microsoft.com/office/powerpoint/2010/main" val="1732012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negative consequences</a:t>
            </a:r>
            <a:r>
              <a:rPr lang="en-US" baseline="0" dirty="0"/>
              <a:t> are far less than false positive</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43</a:t>
            </a:fld>
            <a:endParaRPr lang="en-US"/>
          </a:p>
        </p:txBody>
      </p:sp>
    </p:spTree>
    <p:extLst>
      <p:ext uri="{BB962C8B-B14F-4D97-AF65-F5344CB8AC3E}">
        <p14:creationId xmlns:p14="http://schemas.microsoft.com/office/powerpoint/2010/main" val="511584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Works for any dichotomous</a:t>
            </a:r>
            <a:r>
              <a:rPr lang="en-US" baseline="0" dirty="0"/>
              <a:t> system or test</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44</a:t>
            </a:fld>
            <a:endParaRPr lang="en-US"/>
          </a:p>
        </p:txBody>
      </p:sp>
    </p:spTree>
    <p:extLst>
      <p:ext uri="{BB962C8B-B14F-4D97-AF65-F5344CB8AC3E}">
        <p14:creationId xmlns:p14="http://schemas.microsoft.com/office/powerpoint/2010/main" val="37127063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Sensitivity</a:t>
            </a:r>
            <a:r>
              <a:rPr lang="en-US" baseline="0" dirty="0"/>
              <a:t>: true positive</a:t>
            </a:r>
            <a:endParaRPr lang="en-US" dirty="0"/>
          </a:p>
          <a:p>
            <a:r>
              <a:rPr lang="en-US" dirty="0"/>
              <a:t>Specificity:</a:t>
            </a:r>
            <a:r>
              <a:rPr lang="en-US" baseline="0" dirty="0"/>
              <a:t> True negative</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45</a:t>
            </a:fld>
            <a:endParaRPr lang="en-US"/>
          </a:p>
        </p:txBody>
      </p:sp>
    </p:spTree>
    <p:extLst>
      <p:ext uri="{BB962C8B-B14F-4D97-AF65-F5344CB8AC3E}">
        <p14:creationId xmlns:p14="http://schemas.microsoft.com/office/powerpoint/2010/main" val="7146854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NIST offers many</a:t>
            </a:r>
            <a:r>
              <a:rPr lang="en-US" baseline="0" dirty="0"/>
              <a:t> other guidelines</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46</a:t>
            </a:fld>
            <a:endParaRPr lang="en-US"/>
          </a:p>
        </p:txBody>
      </p:sp>
    </p:spTree>
    <p:extLst>
      <p:ext uri="{BB962C8B-B14F-4D97-AF65-F5344CB8AC3E}">
        <p14:creationId xmlns:p14="http://schemas.microsoft.com/office/powerpoint/2010/main" val="1512972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who</a:t>
            </a:r>
            <a:r>
              <a:rPr lang="en-US" baseline="0" dirty="0"/>
              <a:t> you are</a:t>
            </a:r>
          </a:p>
          <a:p>
            <a:r>
              <a:rPr lang="en-US" baseline="0" dirty="0"/>
              <a:t>Authentication: proving your identity, a way to restrict access to those only in the “yes” list.</a:t>
            </a:r>
          </a:p>
          <a:p>
            <a:r>
              <a:rPr lang="en-US" baseline="0" dirty="0"/>
              <a:t>Authentication mechanisms: knows, is, has</a:t>
            </a:r>
          </a:p>
          <a:p>
            <a:r>
              <a:rPr lang="en-US" baseline="0" dirty="0"/>
              <a:t>Sarah Palin’s email hack: authentication based on something you know and why this is horrible in the age of social networks</a:t>
            </a:r>
          </a:p>
          <a:p>
            <a:r>
              <a:rPr lang="en-US" baseline="0" dirty="0"/>
              <a:t>Authentication, access control, &amp; crypto: years from now, when we will all be using tech that has not been imagined yet, these three concepts will still be as relevant as they are today.</a:t>
            </a:r>
          </a:p>
          <a:p>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5</a:t>
            </a:fld>
            <a:endParaRPr lang="en-US"/>
          </a:p>
        </p:txBody>
      </p:sp>
    </p:spTree>
    <p:extLst>
      <p:ext uri="{BB962C8B-B14F-4D97-AF65-F5344CB8AC3E}">
        <p14:creationId xmlns:p14="http://schemas.microsoft.com/office/powerpoint/2010/main" val="2026591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Usability: a password for each access is inconvenient</a:t>
            </a:r>
          </a:p>
          <a:p>
            <a:r>
              <a:rPr lang="en-US" dirty="0"/>
              <a:t>Disclosure: if you share it, it is not secret anymore</a:t>
            </a:r>
          </a:p>
          <a:p>
            <a:r>
              <a:rPr lang="en-US" dirty="0"/>
              <a:t>Revocation: lock</a:t>
            </a:r>
            <a:r>
              <a:rPr lang="en-US" baseline="0" dirty="0"/>
              <a:t> someone out of their account… don’t even think about doing this to your professor</a:t>
            </a:r>
          </a:p>
          <a:p>
            <a:r>
              <a:rPr lang="en-US" baseline="0" dirty="0"/>
              <a:t>Loss: should we be able to recover password? How are these recovered nowadays?</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7</a:t>
            </a:fld>
            <a:endParaRPr lang="en-US"/>
          </a:p>
        </p:txBody>
      </p:sp>
    </p:spTree>
    <p:extLst>
      <p:ext uri="{BB962C8B-B14F-4D97-AF65-F5344CB8AC3E}">
        <p14:creationId xmlns:p14="http://schemas.microsoft.com/office/powerpoint/2010/main" val="547007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SplashID</a:t>
            </a:r>
            <a:r>
              <a:rPr lang="en-US" dirty="0"/>
              <a:t>, has just released their eighth annual list of the Worst Passwords of the Year</a:t>
            </a:r>
          </a:p>
          <a:p>
            <a:endParaRPr lang="en-US" dirty="0"/>
          </a:p>
          <a:p>
            <a:r>
              <a:rPr lang="en-US" dirty="0"/>
              <a:t>Appearing for the first time on the list in 23rd place is "</a:t>
            </a:r>
            <a:r>
              <a:rPr lang="en-US" dirty="0" err="1"/>
              <a:t>donald</a:t>
            </a:r>
            <a:r>
              <a:rPr lang="en-US" dirty="0"/>
              <a:t>," which we haven't had before, and we can imagine the source for that password. Somewhat sadly, our longtime podcast favorite "monkey" has slipped five places, down to 18th most popular; while "princess" is debuting for the first time in the 11th slot. So what have we? The top two, surprisingly, have not budged. The password 123456, ranked top last year, still in first place this year. </a:t>
            </a:r>
          </a:p>
        </p:txBody>
      </p:sp>
      <p:sp>
        <p:nvSpPr>
          <p:cNvPr id="4" name="Slide Number Placeholder 3"/>
          <p:cNvSpPr>
            <a:spLocks noGrp="1"/>
          </p:cNvSpPr>
          <p:nvPr>
            <p:ph type="sldNum" sz="quarter" idx="5"/>
          </p:nvPr>
        </p:nvSpPr>
        <p:spPr/>
        <p:txBody>
          <a:bodyPr/>
          <a:lstStyle/>
          <a:p>
            <a:fld id="{A5503CF3-C8A5-8443-8579-2987C0894260}" type="slidenum">
              <a:rPr lang="en-US" smtClean="0"/>
              <a:t>10</a:t>
            </a:fld>
            <a:endParaRPr lang="en-US"/>
          </a:p>
        </p:txBody>
      </p:sp>
    </p:spTree>
    <p:extLst>
      <p:ext uri="{BB962C8B-B14F-4D97-AF65-F5344CB8AC3E}">
        <p14:creationId xmlns:p14="http://schemas.microsoft.com/office/powerpoint/2010/main" val="32893763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Information theory people! Let’s analyze this comic in terms of information theory</a:t>
            </a:r>
          </a:p>
        </p:txBody>
      </p:sp>
      <p:sp>
        <p:nvSpPr>
          <p:cNvPr id="4" name="Slide Number Placeholder 3"/>
          <p:cNvSpPr>
            <a:spLocks noGrp="1"/>
          </p:cNvSpPr>
          <p:nvPr>
            <p:ph type="sldNum" sz="quarter" idx="10"/>
          </p:nvPr>
        </p:nvSpPr>
        <p:spPr/>
        <p:txBody>
          <a:bodyPr/>
          <a:lstStyle/>
          <a:p>
            <a:fld id="{A5503CF3-C8A5-8443-8579-2987C0894260}" type="slidenum">
              <a:rPr lang="en-US" smtClean="0"/>
              <a:t>11</a:t>
            </a:fld>
            <a:endParaRPr lang="en-US"/>
          </a:p>
        </p:txBody>
      </p:sp>
    </p:spTree>
    <p:extLst>
      <p:ext uri="{BB962C8B-B14F-4D97-AF65-F5344CB8AC3E}">
        <p14:creationId xmlns:p14="http://schemas.microsoft.com/office/powerpoint/2010/main" val="1015828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p = probability of the event happening</a:t>
            </a:r>
          </a:p>
          <a:p>
            <a:r>
              <a:rPr lang="en-US" sz="1200" b="0" i="0" u="none" strike="noStrike" kern="1200" baseline="0" dirty="0">
                <a:solidFill>
                  <a:schemeClr val="tx1"/>
                </a:solidFill>
                <a:latin typeface="+mn-lt"/>
                <a:ea typeface="+mn-ea"/>
                <a:cs typeface="+mn-cs"/>
              </a:rPr>
              <a:t>b = base </a:t>
            </a:r>
          </a:p>
          <a:p>
            <a:r>
              <a:rPr lang="en-US" sz="1200" b="0" i="0" u="none" strike="noStrike" kern="1200" baseline="0" dirty="0">
                <a:solidFill>
                  <a:schemeClr val="tx1"/>
                </a:solidFill>
                <a:latin typeface="+mn-lt"/>
                <a:ea typeface="+mn-ea"/>
                <a:cs typeface="+mn-cs"/>
              </a:rPr>
              <a:t>(base 2 is mostly used in information theory)</a:t>
            </a:r>
          </a:p>
          <a:p>
            <a:r>
              <a:rPr lang="en-US" sz="1200" b="0" i="0" u="none" strike="noStrike" kern="1200" baseline="0" dirty="0">
                <a:solidFill>
                  <a:schemeClr val="tx1"/>
                </a:solidFill>
                <a:latin typeface="+mn-lt"/>
                <a:ea typeface="+mn-ea"/>
                <a:cs typeface="+mn-cs"/>
              </a:rPr>
              <a:t>*unit of information is determined by base</a:t>
            </a:r>
          </a:p>
          <a:p>
            <a:r>
              <a:rPr lang="en-US" sz="1200" b="0" i="0" u="none" strike="noStrike" kern="1200" baseline="0" dirty="0">
                <a:solidFill>
                  <a:schemeClr val="tx1"/>
                </a:solidFill>
                <a:latin typeface="+mn-lt"/>
                <a:ea typeface="+mn-ea"/>
                <a:cs typeface="+mn-cs"/>
              </a:rPr>
              <a:t>base 2 = bits base 3 = </a:t>
            </a:r>
            <a:r>
              <a:rPr lang="en-US" sz="1200" b="0" i="0" u="none" strike="noStrike" kern="1200" baseline="0" dirty="0" err="1">
                <a:solidFill>
                  <a:schemeClr val="tx1"/>
                </a:solidFill>
                <a:latin typeface="+mn-lt"/>
                <a:ea typeface="+mn-ea"/>
                <a:cs typeface="+mn-cs"/>
              </a:rPr>
              <a:t>trits</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base 10 = </a:t>
            </a:r>
            <a:r>
              <a:rPr lang="en-US" sz="1200" b="0" i="0" u="none" strike="noStrike" kern="1200" baseline="0" dirty="0" err="1">
                <a:solidFill>
                  <a:schemeClr val="tx1"/>
                </a:solidFill>
                <a:latin typeface="+mn-lt"/>
                <a:ea typeface="+mn-ea"/>
                <a:cs typeface="+mn-cs"/>
              </a:rPr>
              <a:t>Hartleys</a:t>
            </a:r>
            <a:r>
              <a:rPr lang="en-US" sz="1200" b="0" i="0" u="none" strike="noStrike" kern="1200" baseline="0" dirty="0">
                <a:solidFill>
                  <a:schemeClr val="tx1"/>
                </a:solidFill>
                <a:latin typeface="+mn-lt"/>
                <a:ea typeface="+mn-ea"/>
                <a:cs typeface="+mn-cs"/>
              </a:rPr>
              <a:t> base e = </a:t>
            </a:r>
            <a:r>
              <a:rPr lang="en-US" sz="1200" b="0" i="0" u="none" strike="noStrike" kern="1200" baseline="0" dirty="0" err="1">
                <a:solidFill>
                  <a:schemeClr val="tx1"/>
                </a:solidFill>
                <a:latin typeface="+mn-lt"/>
                <a:ea typeface="+mn-ea"/>
                <a:cs typeface="+mn-cs"/>
              </a:rPr>
              <a:t>nats</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12</a:t>
            </a:fld>
            <a:endParaRPr lang="en-US"/>
          </a:p>
        </p:txBody>
      </p:sp>
    </p:spTree>
    <p:extLst>
      <p:ext uri="{BB962C8B-B14F-4D97-AF65-F5344CB8AC3E}">
        <p14:creationId xmlns:p14="http://schemas.microsoft.com/office/powerpoint/2010/main" val="3104559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will depend on whether you know beforehand that a trick coin was used. If you did then you will know it ends up heads always and you don't need any information to know the result. But if you don't know that a trick coin is used then you still need the same amount of information.</a:t>
            </a:r>
          </a:p>
          <a:p>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13</a:t>
            </a:fld>
            <a:endParaRPr lang="en-US"/>
          </a:p>
        </p:txBody>
      </p:sp>
    </p:spTree>
    <p:extLst>
      <p:ext uri="{BB962C8B-B14F-4D97-AF65-F5344CB8AC3E}">
        <p14:creationId xmlns:p14="http://schemas.microsoft.com/office/powerpoint/2010/main" val="27143835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n = number of different outcomes</a:t>
            </a:r>
          </a:p>
          <a:p>
            <a:r>
              <a:rPr lang="en-US" sz="1200" b="0" i="0" u="none" strike="noStrike" kern="1200" baseline="0" dirty="0">
                <a:solidFill>
                  <a:schemeClr val="tx1"/>
                </a:solidFill>
                <a:latin typeface="+mn-lt"/>
                <a:ea typeface="+mn-ea"/>
                <a:cs typeface="+mn-cs"/>
              </a:rPr>
              <a:t>How is it derived? </a:t>
            </a:r>
          </a:p>
          <a:p>
            <a:r>
              <a:rPr lang="en-US" sz="1200" b="0" i="0" u="none" strike="noStrike" kern="1200" baseline="0" dirty="0">
                <a:solidFill>
                  <a:schemeClr val="tx1"/>
                </a:solidFill>
                <a:latin typeface="+mn-lt"/>
                <a:ea typeface="+mn-ea"/>
                <a:cs typeface="+mn-cs"/>
              </a:rPr>
              <a:t>I = \sum N * </a:t>
            </a:r>
            <a:r>
              <a:rPr lang="en-US" sz="1200" b="0" i="0" u="none" strike="noStrike" kern="1200" baseline="0" dirty="0" err="1">
                <a:solidFill>
                  <a:schemeClr val="tx1"/>
                </a:solidFill>
                <a:latin typeface="+mn-lt"/>
                <a:ea typeface="+mn-ea"/>
                <a:cs typeface="+mn-cs"/>
              </a:rPr>
              <a:t>p_i</a:t>
            </a:r>
            <a:r>
              <a:rPr lang="en-US" sz="1200" b="0" i="0" u="none" strike="noStrike" kern="1200" baseline="0" dirty="0">
                <a:solidFill>
                  <a:schemeClr val="tx1"/>
                </a:solidFill>
                <a:latin typeface="+mn-lt"/>
                <a:ea typeface="+mn-ea"/>
                <a:cs typeface="+mn-cs"/>
              </a:rPr>
              <a:t> log(</a:t>
            </a:r>
            <a:r>
              <a:rPr lang="en-US" sz="1200" b="0" i="0" u="none" strike="noStrike" kern="1200" baseline="0" dirty="0" err="1">
                <a:solidFill>
                  <a:schemeClr val="tx1"/>
                </a:solidFill>
                <a:latin typeface="+mn-lt"/>
                <a:ea typeface="+mn-ea"/>
                <a:cs typeface="+mn-cs"/>
              </a:rPr>
              <a:t>p_i</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I = total information from N occurrences</a:t>
            </a:r>
          </a:p>
          <a:p>
            <a:r>
              <a:rPr lang="en-US" sz="1200" b="0" i="0" u="none" strike="noStrike" kern="1200" baseline="0" dirty="0">
                <a:solidFill>
                  <a:schemeClr val="tx1"/>
                </a:solidFill>
                <a:latin typeface="+mn-lt"/>
                <a:ea typeface="+mn-ea"/>
                <a:cs typeface="+mn-cs"/>
              </a:rPr>
              <a:t>N = number of occurrences</a:t>
            </a:r>
          </a:p>
          <a:p>
            <a:r>
              <a:rPr lang="en-US" sz="1200" b="0" i="0" u="none" strike="noStrike" kern="1200" baseline="0" dirty="0">
                <a:solidFill>
                  <a:schemeClr val="tx1"/>
                </a:solidFill>
                <a:latin typeface="+mn-lt"/>
                <a:ea typeface="+mn-ea"/>
                <a:cs typeface="+mn-cs"/>
              </a:rPr>
              <a:t>(N*Pi) = Approximated number that the certain result will come out in N occurrence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So when you look at the difference between the total Information from N occurrences and the Entropy equation, only thing that changed in the place of N. The N is moved to the right, which means that I/N is Entropy. </a:t>
            </a:r>
          </a:p>
          <a:p>
            <a:r>
              <a:rPr lang="en-US" sz="1200" b="0" i="0" u="none" strike="noStrike" kern="1200" baseline="0" dirty="0">
                <a:solidFill>
                  <a:schemeClr val="tx1"/>
                </a:solidFill>
                <a:latin typeface="+mn-lt"/>
                <a:ea typeface="+mn-ea"/>
                <a:cs typeface="+mn-cs"/>
              </a:rPr>
              <a:t>Therefore, Entropy is the average(expected) amount of information in a certain event.</a:t>
            </a:r>
            <a:endParaRPr lang="en-US" dirty="0"/>
          </a:p>
        </p:txBody>
      </p:sp>
      <p:sp>
        <p:nvSpPr>
          <p:cNvPr id="4" name="Slide Number Placeholder 3"/>
          <p:cNvSpPr>
            <a:spLocks noGrp="1"/>
          </p:cNvSpPr>
          <p:nvPr>
            <p:ph type="sldNum" sz="quarter" idx="10"/>
          </p:nvPr>
        </p:nvSpPr>
        <p:spPr/>
        <p:txBody>
          <a:bodyPr/>
          <a:lstStyle/>
          <a:p>
            <a:fld id="{A5503CF3-C8A5-8443-8579-2987C0894260}" type="slidenum">
              <a:rPr lang="en-US" smtClean="0"/>
              <a:t>16</a:t>
            </a:fld>
            <a:endParaRPr lang="en-US"/>
          </a:p>
        </p:txBody>
      </p:sp>
    </p:spTree>
    <p:extLst>
      <p:ext uri="{BB962C8B-B14F-4D97-AF65-F5344CB8AC3E}">
        <p14:creationId xmlns:p14="http://schemas.microsoft.com/office/powerpoint/2010/main" val="2389235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04A4F2E-B390-2642-96D3-91D299753C03}"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1078743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4A4F2E-B390-2642-96D3-91D299753C03}"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947683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4A4F2E-B390-2642-96D3-91D299753C03}"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1982967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4A4F2E-B390-2642-96D3-91D299753C03}"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1377611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4A4F2E-B390-2642-96D3-91D299753C03}"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1487298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04A4F2E-B390-2642-96D3-91D299753C03}" type="datetimeFigureOut">
              <a:rPr lang="en-US" smtClean="0"/>
              <a:t>1/21/20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322423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04A4F2E-B390-2642-96D3-91D299753C03}" type="datetimeFigureOut">
              <a:rPr lang="en-US" smtClean="0"/>
              <a:t>1/21/20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868775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04A4F2E-B390-2642-96D3-91D299753C03}" type="datetimeFigureOut">
              <a:rPr lang="en-US" smtClean="0"/>
              <a:t>1/21/20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763319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4A4F2E-B390-2642-96D3-91D299753C03}" type="datetimeFigureOut">
              <a:rPr lang="en-US" smtClean="0"/>
              <a:t>1/21/20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38218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4A4F2E-B390-2642-96D3-91D299753C03}" type="datetimeFigureOut">
              <a:rPr lang="en-US" smtClean="0"/>
              <a:t>1/21/20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237525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4A4F2E-B390-2642-96D3-91D299753C03}" type="datetimeFigureOut">
              <a:rPr lang="en-US" smtClean="0"/>
              <a:t>1/21/20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94E146-F9B0-524A-95F9-C5217F353900}" type="slidenum">
              <a:rPr lang="en-US" smtClean="0"/>
              <a:t>‹#›</a:t>
            </a:fld>
            <a:endParaRPr lang="en-US"/>
          </a:p>
        </p:txBody>
      </p:sp>
    </p:spTree>
    <p:extLst>
      <p:ext uri="{BB962C8B-B14F-4D97-AF65-F5344CB8AC3E}">
        <p14:creationId xmlns:p14="http://schemas.microsoft.com/office/powerpoint/2010/main" val="2070109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4A4F2E-B390-2642-96D3-91D299753C03}" type="datetimeFigureOut">
              <a:rPr lang="en-US" smtClean="0"/>
              <a:t>1/21/20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94E146-F9B0-524A-95F9-C5217F353900}" type="slidenum">
              <a:rPr lang="en-US" smtClean="0"/>
              <a:t>‹#›</a:t>
            </a:fld>
            <a:endParaRPr lang="en-US"/>
          </a:p>
        </p:txBody>
      </p:sp>
    </p:spTree>
    <p:extLst>
      <p:ext uri="{BB962C8B-B14F-4D97-AF65-F5344CB8AC3E}">
        <p14:creationId xmlns:p14="http://schemas.microsoft.com/office/powerpoint/2010/main" val="21072992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teamsid.com/100-worst-passwords-top-50/"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khanacademy.org/computing/computer-science/informationtheory/moderninfotheory/v/information-entropy"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hyperlink" Target="https://www.logcalculator.net/log-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blog.cryptographyengineering.com/" TargetMode="External"/><Relationship Id="rId3" Type="http://schemas.openxmlformats.org/officeDocument/2006/relationships/hyperlink" Target="https://www.nationalcyberleague.org/spring-season-2020" TargetMode="External"/><Relationship Id="rId7" Type="http://schemas.openxmlformats.org/officeDocument/2006/relationships/hyperlink" Target="https://danielmiessler.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labsblog.f-secure.com/" TargetMode="External"/><Relationship Id="rId5" Type="http://schemas.openxmlformats.org/officeDocument/2006/relationships/hyperlink" Target="https://thecyberwire.com/" TargetMode="External"/><Relationship Id="rId10" Type="http://schemas.openxmlformats.org/officeDocument/2006/relationships/hyperlink" Target="https://www.social-engineer.org/blog/" TargetMode="External"/><Relationship Id="rId4" Type="http://schemas.openxmlformats.org/officeDocument/2006/relationships/hyperlink" Target="https://www.grc.com/securitynow.htm" TargetMode="External"/><Relationship Id="rId9" Type="http://schemas.openxmlformats.org/officeDocument/2006/relationships/hyperlink" Target="https://www.schneier.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tools4noobs.com/online_tools/hash/"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Deterministic_algorithm"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en.wikipedia.org/wiki/Cryptographic_hash_function" TargetMode="External"/><Relationship Id="rId4" Type="http://schemas.openxmlformats.org/officeDocument/2006/relationships/hyperlink" Target="https://en.wikipedia.org/wiki/Computational_complexity_theory#Intractability"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betterexplained.com/articles/understanding-the-birthday-paradox/"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youtube.com/watch?v=b4b8ktEV4Bg" TargetMode="External"/><Relationship Id="rId2" Type="http://schemas.openxmlformats.org/officeDocument/2006/relationships/hyperlink" Target="https://www.tutorialspoint.com/cryptography/cryptography_hash_functions.htm" TargetMode="External"/><Relationship Id="rId1" Type="http://schemas.openxmlformats.org/officeDocument/2006/relationships/slideLayout" Target="../slideLayouts/slideLayout2.xml"/><Relationship Id="rId6" Type="http://schemas.openxmlformats.org/officeDocument/2006/relationships/hyperlink" Target="https://crackstation.net/hashing-security.htm#salt" TargetMode="External"/><Relationship Id="rId5" Type="http://schemas.openxmlformats.org/officeDocument/2006/relationships/hyperlink" Target="https://security.stackexchange.com/questions/11717/why-are-hash-functions-one-way-if-i-know-the-algorithm-why-cant-i-calculate-t/19658#19658" TargetMode="External"/><Relationship Id="rId4" Type="http://schemas.openxmlformats.org/officeDocument/2006/relationships/hyperlink" Target="https://www.youtube.com/watch?v=8ZtInClXe1Q"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Authentication</a:t>
            </a:r>
          </a:p>
        </p:txBody>
      </p:sp>
      <p:sp>
        <p:nvSpPr>
          <p:cNvPr id="3" name="Subtitle 2"/>
          <p:cNvSpPr>
            <a:spLocks noGrp="1"/>
          </p:cNvSpPr>
          <p:nvPr>
            <p:ph type="subTitle" idx="1"/>
          </p:nvPr>
        </p:nvSpPr>
        <p:spPr/>
        <p:txBody>
          <a:bodyPr/>
          <a:lstStyle/>
          <a:p>
            <a:r>
              <a:rPr lang="en-US" dirty="0"/>
              <a:t>CSCI 345: Computer and Network Security </a:t>
            </a:r>
          </a:p>
          <a:p>
            <a:r>
              <a:rPr lang="en-US" dirty="0"/>
              <a:t>Ch. 2</a:t>
            </a:r>
          </a:p>
          <a:p>
            <a:r>
              <a:rPr lang="en-US" dirty="0"/>
              <a:t>Dr. X</a:t>
            </a:r>
          </a:p>
        </p:txBody>
      </p:sp>
    </p:spTree>
    <p:extLst>
      <p:ext uri="{BB962C8B-B14F-4D97-AF65-F5344CB8AC3E}">
        <p14:creationId xmlns:p14="http://schemas.microsoft.com/office/powerpoint/2010/main" val="939012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passwords</a:t>
            </a:r>
          </a:p>
        </p:txBody>
      </p:sp>
      <p:pic>
        <p:nvPicPr>
          <p:cNvPr id="3074" name="Picture 2" descr="Image result for password dress"/>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669948" y="-9627"/>
            <a:ext cx="4683852" cy="641042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891265" y="6409322"/>
            <a:ext cx="4016741" cy="523220"/>
          </a:xfrm>
          <a:prstGeom prst="rect">
            <a:avLst/>
          </a:prstGeom>
          <a:noFill/>
        </p:spPr>
        <p:txBody>
          <a:bodyPr wrap="none" rtlCol="0">
            <a:spAutoFit/>
          </a:bodyPr>
          <a:lstStyle/>
          <a:p>
            <a:r>
              <a:rPr lang="en-US" sz="2800" b="1" dirty="0"/>
              <a:t>Lorrie Faith </a:t>
            </a:r>
            <a:r>
              <a:rPr lang="en-US" sz="2800" b="1" dirty="0" err="1"/>
              <a:t>Cranor</a:t>
            </a:r>
            <a:r>
              <a:rPr lang="en-US" sz="2800" b="1" dirty="0"/>
              <a:t>, CMU </a:t>
            </a:r>
          </a:p>
        </p:txBody>
      </p:sp>
      <p:sp>
        <p:nvSpPr>
          <p:cNvPr id="3" name="TextBox 2">
            <a:extLst>
              <a:ext uri="{FF2B5EF4-FFF2-40B4-BE49-F238E27FC236}">
                <a16:creationId xmlns:a16="http://schemas.microsoft.com/office/drawing/2014/main" id="{11D8D93B-C676-7842-94E8-3D77DBF703A6}"/>
              </a:ext>
            </a:extLst>
          </p:cNvPr>
          <p:cNvSpPr txBox="1"/>
          <p:nvPr/>
        </p:nvSpPr>
        <p:spPr>
          <a:xfrm>
            <a:off x="576925" y="1696108"/>
            <a:ext cx="5519075" cy="369332"/>
          </a:xfrm>
          <a:prstGeom prst="rect">
            <a:avLst/>
          </a:prstGeom>
          <a:noFill/>
        </p:spPr>
        <p:txBody>
          <a:bodyPr wrap="none" rtlCol="0">
            <a:spAutoFit/>
          </a:bodyPr>
          <a:lstStyle/>
          <a:p>
            <a:r>
              <a:rPr lang="en-US" dirty="0">
                <a:hlinkClick r:id="rId4"/>
              </a:rPr>
              <a:t>https://www.teamsid.com/100-worst-passwords-top-50/</a:t>
            </a:r>
            <a:r>
              <a:rPr lang="en-US" dirty="0"/>
              <a:t> </a:t>
            </a:r>
          </a:p>
        </p:txBody>
      </p:sp>
    </p:spTree>
    <p:extLst>
      <p:ext uri="{BB962C8B-B14F-4D97-AF65-F5344CB8AC3E}">
        <p14:creationId xmlns:p14="http://schemas.microsoft.com/office/powerpoint/2010/main" val="2073835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Password strength</a:t>
            </a:r>
          </a:p>
        </p:txBody>
      </p:sp>
      <p:pic>
        <p:nvPicPr>
          <p:cNvPr id="3074" name="Picture 2" descr="Password Strength"/>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12533" y="1337733"/>
            <a:ext cx="6312891" cy="51270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flipH="1">
            <a:off x="4712705" y="6498163"/>
            <a:ext cx="2541112" cy="369332"/>
          </a:xfrm>
          <a:prstGeom prst="rect">
            <a:avLst/>
          </a:prstGeom>
        </p:spPr>
        <p:txBody>
          <a:bodyPr wrap="square">
            <a:spAutoFit/>
          </a:bodyPr>
          <a:lstStyle/>
          <a:p>
            <a:r>
              <a:rPr lang="en-US" dirty="0"/>
              <a:t>https://xkcd.com/936/</a:t>
            </a:r>
          </a:p>
        </p:txBody>
      </p:sp>
    </p:spTree>
    <p:extLst>
      <p:ext uri="{BB962C8B-B14F-4D97-AF65-F5344CB8AC3E}">
        <p14:creationId xmlns:p14="http://schemas.microsoft.com/office/powerpoint/2010/main" val="3626071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little bit of information theory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How do we measure information?</a:t>
                </a:r>
              </a:p>
              <a:p>
                <a:pPr marL="0" indent="0">
                  <a:buNone/>
                </a:pPr>
                <a:r>
                  <a:rPr lang="en-US" dirty="0"/>
                  <a:t>	bit </a:t>
                </a:r>
                <a14:m>
                  <m:oMath xmlns:m="http://schemas.openxmlformats.org/officeDocument/2006/math">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I</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p</m:t>
                            </m:r>
                          </m:e>
                        </m:d>
                        <m:r>
                          <a:rPr lang="en-US" b="0" i="0" smtClean="0">
                            <a:latin typeface="Cambria Math" panose="02040503050406030204" pitchFamily="18" charset="0"/>
                          </a:rPr>
                          <m:t>= </m:t>
                        </m:r>
                        <m:r>
                          <m:rPr>
                            <m:sty m:val="p"/>
                          </m:rPr>
                          <a:rPr lang="en-US">
                            <a:latin typeface="Cambria Math" panose="02040503050406030204" pitchFamily="18" charset="0"/>
                          </a:rPr>
                          <m:t>log</m:t>
                        </m:r>
                        <m:r>
                          <a:rPr lang="en-US" i="1">
                            <a:latin typeface="Cambria Math" panose="02040503050406030204" pitchFamily="18" charset="0"/>
                          </a:rPr>
                          <m:t>⁡</m:t>
                        </m:r>
                      </m:e>
                      <m:sub>
                        <m:r>
                          <a:rPr lang="en-US" b="0" i="1" smtClean="0">
                            <a:latin typeface="Cambria Math" panose="02040503050406030204" pitchFamily="18" charset="0"/>
                          </a:rPr>
                          <m:t>𝑏</m:t>
                        </m:r>
                      </m:sub>
                    </m:sSub>
                    <m:r>
                      <a:rPr lang="en-US" b="0" i="1" smtClean="0">
                        <a:latin typeface="Cambria Math" panose="02040503050406030204" pitchFamily="18" charset="0"/>
                      </a:rPr>
                      <m:t>(</m:t>
                    </m:r>
                    <m:r>
                      <a:rPr lang="en-US" b="0" i="1" smtClean="0">
                        <a:latin typeface="Cambria Math" panose="02040503050406030204" pitchFamily="18" charset="0"/>
                      </a:rPr>
                      <m:t>𝑝</m:t>
                    </m:r>
                    <m:r>
                      <a:rPr lang="en-US" b="0" i="1" smtClean="0">
                        <a:latin typeface="Cambria Math" panose="02040503050406030204" pitchFamily="18" charset="0"/>
                      </a:rPr>
                      <m:t>)</m:t>
                    </m:r>
                  </m:oMath>
                </a14:m>
                <a:endParaRPr lang="en-US" dirty="0"/>
              </a:p>
              <a:p>
                <a:r>
                  <a:rPr lang="en-US" dirty="0"/>
                  <a:t>Example of Calculating Information</a:t>
                </a:r>
              </a:p>
              <a:p>
                <a:pPr marL="457200" lvl="1" indent="0">
                  <a:buNone/>
                </a:pPr>
                <a:r>
                  <a:rPr lang="en-US" dirty="0"/>
                  <a:t>Coin Toss</a:t>
                </a:r>
              </a:p>
              <a:p>
                <a:pPr marL="457200" lvl="1" indent="0">
                  <a:buNone/>
                </a:pPr>
                <a:r>
                  <a:rPr lang="en-US" dirty="0"/>
                  <a:t>There are two probabilities in fair coin, which are head(.5) and tail(.5).</a:t>
                </a:r>
              </a:p>
              <a:p>
                <a:pPr marL="457200" lvl="1" indent="0">
                  <a:buNone/>
                </a:pPr>
                <a:r>
                  <a:rPr lang="en-US" dirty="0"/>
                  <a:t>So if you get either head or tail you will get 1 bit of information through following formula.</a:t>
                </a:r>
              </a:p>
              <a:p>
                <a:pPr marL="457200" lvl="1" indent="0">
                  <a:buNone/>
                </a:pPr>
                <a:r>
                  <a:rPr lang="en-US" dirty="0"/>
                  <a:t>I(head) = -log (.5) = 1 bit</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en-US">
                    <a:noFill/>
                  </a:rPr>
                  <a:t> </a:t>
                </a:r>
              </a:p>
            </p:txBody>
          </p:sp>
        </mc:Fallback>
      </mc:AlternateContent>
    </p:spTree>
    <p:extLst>
      <p:ext uri="{BB962C8B-B14F-4D97-AF65-F5344CB8AC3E}">
        <p14:creationId xmlns:p14="http://schemas.microsoft.com/office/powerpoint/2010/main" val="3675648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the coin had heads on both sides?</a:t>
            </a:r>
          </a:p>
        </p:txBody>
      </p:sp>
      <p:sp>
        <p:nvSpPr>
          <p:cNvPr id="3" name="Content Placeholder 2"/>
          <p:cNvSpPr>
            <a:spLocks noGrp="1"/>
          </p:cNvSpPr>
          <p:nvPr>
            <p:ph idx="1"/>
          </p:nvPr>
        </p:nvSpPr>
        <p:spPr/>
        <p:txBody>
          <a:bodyPr>
            <a:normAutofit/>
          </a:bodyPr>
          <a:lstStyle/>
          <a:p>
            <a:pPr marL="0" indent="0">
              <a:buNone/>
            </a:pPr>
            <a:r>
              <a:rPr lang="en-US" dirty="0"/>
              <a:t>How much information does the person need to give you for you to know whether the coin ended up heads or tails? </a:t>
            </a:r>
          </a:p>
          <a:p>
            <a:pPr marL="0" indent="0">
              <a:buNone/>
            </a:pPr>
            <a:endParaRPr lang="en-US" dirty="0"/>
          </a:p>
          <a:p>
            <a:pPr marL="0" indent="0">
              <a:buNone/>
            </a:pPr>
            <a:r>
              <a:rPr lang="en-US" dirty="0"/>
              <a:t>Great Khan Academy class on Information Theory: </a:t>
            </a:r>
            <a:r>
              <a:rPr lang="en-US" dirty="0">
                <a:hlinkClick r:id="rId3"/>
              </a:rPr>
              <a:t>https://www.khanacademy.org/computing/computer-science/informationtheory/moderninfotheory/v/information-entropy</a:t>
            </a:r>
            <a:r>
              <a:rPr lang="en-US" dirty="0"/>
              <a:t> </a:t>
            </a:r>
          </a:p>
          <a:p>
            <a:pPr marL="0" indent="0">
              <a:buNone/>
            </a:pPr>
            <a:endParaRPr lang="en-US" dirty="0"/>
          </a:p>
        </p:txBody>
      </p:sp>
    </p:spTree>
    <p:extLst>
      <p:ext uri="{BB962C8B-B14F-4D97-AF65-F5344CB8AC3E}">
        <p14:creationId xmlns:p14="http://schemas.microsoft.com/office/powerpoint/2010/main" val="367086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you had a fair 6 sided die?</a:t>
            </a:r>
          </a:p>
        </p:txBody>
      </p:sp>
      <p:sp>
        <p:nvSpPr>
          <p:cNvPr id="3" name="Content Placeholder 2"/>
          <p:cNvSpPr>
            <a:spLocks noGrp="1"/>
          </p:cNvSpPr>
          <p:nvPr>
            <p:ph idx="1"/>
          </p:nvPr>
        </p:nvSpPr>
        <p:spPr/>
        <p:txBody>
          <a:bodyPr/>
          <a:lstStyle/>
          <a:p>
            <a:r>
              <a:rPr lang="en-US" dirty="0"/>
              <a:t>For a fair six-sided die, you need log(1/6) bits (base 2 logarithm), that is about 2.6 bits. </a:t>
            </a:r>
          </a:p>
          <a:p>
            <a:r>
              <a:rPr lang="en-US" dirty="0"/>
              <a:t>Fractional bits are no more a problem here than having something weigh 2.6 kilos. </a:t>
            </a:r>
          </a:p>
          <a:p>
            <a:r>
              <a:rPr lang="en-US" dirty="0"/>
              <a:t>If it's a loaded die with a greater chance ending up 6, then this will change.</a:t>
            </a:r>
          </a:p>
        </p:txBody>
      </p:sp>
    </p:spTree>
    <p:extLst>
      <p:ext uri="{BB962C8B-B14F-4D97-AF65-F5344CB8AC3E}">
        <p14:creationId xmlns:p14="http://schemas.microsoft.com/office/powerpoint/2010/main" val="1442761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Another example</a:t>
            </a:r>
          </a:p>
        </p:txBody>
      </p:sp>
      <p:sp>
        <p:nvSpPr>
          <p:cNvPr id="3" name="Content Placeholder 2"/>
          <p:cNvSpPr>
            <a:spLocks noGrp="1"/>
          </p:cNvSpPr>
          <p:nvPr>
            <p:ph idx="1"/>
          </p:nvPr>
        </p:nvSpPr>
        <p:spPr/>
        <p:txBody>
          <a:bodyPr/>
          <a:lstStyle/>
          <a:p>
            <a:pPr marL="0" indent="0">
              <a:buNone/>
            </a:pPr>
            <a:r>
              <a:rPr lang="en-US" dirty="0"/>
              <a:t>Balls in the bin</a:t>
            </a:r>
          </a:p>
          <a:p>
            <a:pPr marL="0" indent="0">
              <a:buNone/>
            </a:pPr>
            <a:r>
              <a:rPr lang="en-US" dirty="0"/>
              <a:t>The information you will get by choosing a ball from the bin are calculated as following.</a:t>
            </a:r>
          </a:p>
          <a:p>
            <a:pPr marL="0" indent="0">
              <a:buNone/>
            </a:pPr>
            <a:r>
              <a:rPr lang="en-US" dirty="0"/>
              <a:t>I(red ball) = -log(4/9) = 1.1699 bits</a:t>
            </a:r>
          </a:p>
          <a:p>
            <a:pPr marL="0" indent="0">
              <a:buNone/>
            </a:pPr>
            <a:r>
              <a:rPr lang="en-US" dirty="0"/>
              <a:t>I(yellow ball) = -log(2/9) = 2.1699 bits</a:t>
            </a:r>
          </a:p>
          <a:p>
            <a:pPr marL="0" indent="0">
              <a:buNone/>
            </a:pPr>
            <a:r>
              <a:rPr lang="en-US" dirty="0"/>
              <a:t>I(green ball) = -log(3/9) = 1.58496 bits</a:t>
            </a:r>
          </a:p>
        </p:txBody>
      </p:sp>
      <p:pic>
        <p:nvPicPr>
          <p:cNvPr id="4" name="Picture 3"/>
          <p:cNvPicPr>
            <a:picLocks noChangeAspect="1"/>
          </p:cNvPicPr>
          <p:nvPr/>
        </p:nvPicPr>
        <p:blipFill>
          <a:blip r:embed="rId2"/>
          <a:stretch>
            <a:fillRect/>
          </a:stretch>
        </p:blipFill>
        <p:spPr>
          <a:xfrm>
            <a:off x="7667702" y="4305300"/>
            <a:ext cx="3362325" cy="1752600"/>
          </a:xfrm>
          <a:prstGeom prst="rect">
            <a:avLst/>
          </a:prstGeom>
        </p:spPr>
      </p:pic>
    </p:spTree>
    <p:extLst>
      <p:ext uri="{BB962C8B-B14F-4D97-AF65-F5344CB8AC3E}">
        <p14:creationId xmlns:p14="http://schemas.microsoft.com/office/powerpoint/2010/main" val="4019269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Entropy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Entropy is simply the average(expected) amount of the information from the event.</a:t>
                </a:r>
              </a:p>
              <a:p>
                <a:r>
                  <a:rPr lang="en-US" dirty="0"/>
                  <a:t>Entropy Equation</a:t>
                </a:r>
                <a:br>
                  <a:rPr lang="en-US" dirty="0"/>
                </a:br>
                <a14:m>
                  <m:oMath xmlns:m="http://schemas.openxmlformats.org/officeDocument/2006/math">
                    <m:r>
                      <a:rPr lang="en-US" b="0" i="1" smtClean="0">
                        <a:latin typeface="Cambria Math" panose="02040503050406030204" pitchFamily="18" charset="0"/>
                      </a:rPr>
                      <m:t>𝐸𝑛𝑡𝑟𝑜𝑝𝑦</m:t>
                    </m:r>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𝑖</m:t>
                            </m:r>
                            <m:r>
                              <a:rPr lang="en-US" b="0" i="1" smtClean="0">
                                <a:latin typeface="Cambria Math" panose="02040503050406030204" pitchFamily="18" charset="0"/>
                              </a:rPr>
                              <m:t> </m:t>
                            </m:r>
                          </m:sub>
                        </m:sSub>
                        <m:sSub>
                          <m:sSubPr>
                            <m:ctrlPr>
                              <a:rPr lang="en-US" b="0" i="1" smtClean="0">
                                <a:latin typeface="Cambria Math" panose="02040503050406030204" pitchFamily="18" charset="0"/>
                              </a:rPr>
                            </m:ctrlPr>
                          </m:sSubPr>
                          <m:e>
                            <m:r>
                              <a:rPr lang="en-US" i="1">
                                <a:latin typeface="Cambria Math" panose="02040503050406030204" pitchFamily="18" charset="0"/>
                              </a:rPr>
                              <m:t>𝑙𝑜𝑔</m:t>
                            </m:r>
                          </m:e>
                          <m:sub>
                            <m:r>
                              <a:rPr lang="en-US" b="0" i="1" smtClean="0">
                                <a:latin typeface="Cambria Math" panose="02040503050406030204" pitchFamily="18" charset="0"/>
                              </a:rPr>
                              <m:t>𝑏</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𝑖</m:t>
                            </m:r>
                          </m:sub>
                        </m:sSub>
                        <m:r>
                          <a:rPr lang="en-US" b="0" i="1" smtClean="0">
                            <a:latin typeface="Cambria Math" panose="02040503050406030204" pitchFamily="18" charset="0"/>
                          </a:rPr>
                          <m:t>)</m:t>
                        </m:r>
                      </m:e>
                    </m:nary>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en-US">
                    <a:noFill/>
                  </a:rPr>
                  <a:t> </a:t>
                </a:r>
              </a:p>
            </p:txBody>
          </p:sp>
        </mc:Fallback>
      </mc:AlternateContent>
    </p:spTree>
    <p:extLst>
      <p:ext uri="{BB962C8B-B14F-4D97-AF65-F5344CB8AC3E}">
        <p14:creationId xmlns:p14="http://schemas.microsoft.com/office/powerpoint/2010/main" val="558791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52396"/>
            <a:ext cx="9349241" cy="1600200"/>
          </a:xfrm>
        </p:spPr>
        <p:txBody>
          <a:bodyPr>
            <a:normAutofit/>
          </a:bodyPr>
          <a:lstStyle/>
          <a:p>
            <a:r>
              <a:rPr lang="en-US" sz="4400" dirty="0"/>
              <a:t>So what does all this have to do with the comic???</a:t>
            </a:r>
          </a:p>
        </p:txBody>
      </p:sp>
      <p:sp>
        <p:nvSpPr>
          <p:cNvPr id="3" name="Content Placeholder 2"/>
          <p:cNvSpPr>
            <a:spLocks noGrp="1"/>
          </p:cNvSpPr>
          <p:nvPr>
            <p:ph idx="1"/>
          </p:nvPr>
        </p:nvSpPr>
        <p:spPr>
          <a:xfrm>
            <a:off x="262845" y="1600199"/>
            <a:ext cx="6172200" cy="4873625"/>
          </a:xfrm>
        </p:spPr>
        <p:txBody>
          <a:bodyPr>
            <a:normAutofit fontScale="85000" lnSpcReduction="10000"/>
          </a:bodyPr>
          <a:lstStyle/>
          <a:p>
            <a:r>
              <a:rPr lang="en-US" dirty="0"/>
              <a:t>How many bits of information the passwords contain depend entirely on what you expect of the passwords. </a:t>
            </a:r>
          </a:p>
          <a:p>
            <a:r>
              <a:rPr lang="en-US" dirty="0"/>
              <a:t>The first panel explains the assumptions for the common password format. </a:t>
            </a:r>
          </a:p>
          <a:p>
            <a:r>
              <a:rPr lang="en-US" dirty="0"/>
              <a:t>Do hackers know these assumptions?</a:t>
            </a:r>
          </a:p>
          <a:p>
            <a:r>
              <a:rPr lang="en-US" dirty="0"/>
              <a:t>Does information increase or decrease based on the comic assumptions?</a:t>
            </a:r>
          </a:p>
          <a:p>
            <a:r>
              <a:rPr lang="en-US" dirty="0"/>
              <a:t>Does entropy increase or decrease with known assumptions?</a:t>
            </a:r>
          </a:p>
          <a:p>
            <a:r>
              <a:rPr lang="en-US" dirty="0"/>
              <a:t>How can you measure the strength of a password using Entropy?</a:t>
            </a:r>
          </a:p>
        </p:txBody>
      </p:sp>
      <p:pic>
        <p:nvPicPr>
          <p:cNvPr id="4" name="Picture 2" descr="Password Strength">
            <a:extLst>
              <a:ext uri="{FF2B5EF4-FFF2-40B4-BE49-F238E27FC236}">
                <a16:creationId xmlns:a16="http://schemas.microsoft.com/office/drawing/2014/main" id="{B0EFD20C-D82E-7945-A907-CB099AB335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0168" y="1712459"/>
            <a:ext cx="5357721" cy="43513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F8AC6C9-6B2F-8249-ABA2-A60092B36D10}"/>
              </a:ext>
            </a:extLst>
          </p:cNvPr>
          <p:cNvSpPr txBox="1"/>
          <p:nvPr/>
        </p:nvSpPr>
        <p:spPr>
          <a:xfrm>
            <a:off x="839788" y="6406910"/>
            <a:ext cx="3608424" cy="369332"/>
          </a:xfrm>
          <a:prstGeom prst="rect">
            <a:avLst/>
          </a:prstGeom>
          <a:noFill/>
        </p:spPr>
        <p:txBody>
          <a:bodyPr wrap="none" rtlCol="0">
            <a:spAutoFit/>
          </a:bodyPr>
          <a:lstStyle/>
          <a:p>
            <a:r>
              <a:rPr lang="en-US" dirty="0">
                <a:hlinkClick r:id="rId4"/>
              </a:rPr>
              <a:t>https://www.logcalculator.net/log-2</a:t>
            </a:r>
            <a:r>
              <a:rPr lang="en-US" dirty="0"/>
              <a:t> </a:t>
            </a:r>
          </a:p>
        </p:txBody>
      </p:sp>
    </p:spTree>
    <p:extLst>
      <p:ext uri="{BB962C8B-B14F-4D97-AF65-F5344CB8AC3E}">
        <p14:creationId xmlns:p14="http://schemas.microsoft.com/office/powerpoint/2010/main" val="26879491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trike="sngStrike" dirty="0"/>
              <a:t>Identification vs Authentication</a:t>
            </a:r>
          </a:p>
          <a:p>
            <a:r>
              <a:rPr lang="en-US" strike="sngStrike" dirty="0"/>
              <a:t>Passwords</a:t>
            </a:r>
          </a:p>
          <a:p>
            <a:r>
              <a:rPr lang="en-US" dirty="0"/>
              <a:t>Password Attacks</a:t>
            </a:r>
          </a:p>
          <a:p>
            <a:r>
              <a:rPr lang="en-US" dirty="0"/>
              <a:t>Password Protection</a:t>
            </a:r>
          </a:p>
          <a:p>
            <a:r>
              <a:rPr lang="en-US" dirty="0"/>
              <a:t>Biometrics</a:t>
            </a:r>
          </a:p>
        </p:txBody>
      </p:sp>
    </p:spTree>
    <p:extLst>
      <p:ext uri="{BB962C8B-B14F-4D97-AF65-F5344CB8AC3E}">
        <p14:creationId xmlns:p14="http://schemas.microsoft.com/office/powerpoint/2010/main" val="568955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NOT to store a password?</a:t>
            </a:r>
          </a:p>
        </p:txBody>
      </p:sp>
      <p:sp>
        <p:nvSpPr>
          <p:cNvPr id="3" name="Content Placeholder 2"/>
          <p:cNvSpPr>
            <a:spLocks noGrp="1"/>
          </p:cNvSpPr>
          <p:nvPr>
            <p:ph idx="1"/>
          </p:nvPr>
        </p:nvSpPr>
        <p:spPr/>
        <p:txBody>
          <a:bodyPr/>
          <a:lstStyle/>
          <a:p>
            <a:r>
              <a:rPr lang="en-US" dirty="0"/>
              <a:t>Plaintext</a:t>
            </a:r>
          </a:p>
          <a:p>
            <a:r>
              <a:rPr lang="en-US" dirty="0"/>
              <a:t>Encrypt</a:t>
            </a:r>
          </a:p>
          <a:p>
            <a:r>
              <a:rPr lang="en-US" dirty="0"/>
              <a:t>Just hash</a:t>
            </a:r>
          </a:p>
          <a:p>
            <a:endParaRPr lang="en-US" dirty="0"/>
          </a:p>
        </p:txBody>
      </p:sp>
    </p:spTree>
    <p:extLst>
      <p:ext uri="{BB962C8B-B14F-4D97-AF65-F5344CB8AC3E}">
        <p14:creationId xmlns:p14="http://schemas.microsoft.com/office/powerpoint/2010/main" val="3282906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Administrative Stuff</a:t>
            </a:r>
          </a:p>
        </p:txBody>
      </p:sp>
      <p:sp>
        <p:nvSpPr>
          <p:cNvPr id="3" name="Content Placeholder 2"/>
          <p:cNvSpPr>
            <a:spLocks noGrp="1"/>
          </p:cNvSpPr>
          <p:nvPr>
            <p:ph idx="1"/>
          </p:nvPr>
        </p:nvSpPr>
        <p:spPr/>
        <p:txBody>
          <a:bodyPr>
            <a:normAutofit fontScale="85000" lnSpcReduction="20000"/>
          </a:bodyPr>
          <a:lstStyle/>
          <a:p>
            <a:r>
              <a:rPr lang="en-US" dirty="0"/>
              <a:t>Questions on HW0, HW1</a:t>
            </a:r>
          </a:p>
          <a:p>
            <a:r>
              <a:rPr lang="en-US" dirty="0"/>
              <a:t>NCL Spring Season dates: </a:t>
            </a:r>
            <a:r>
              <a:rPr lang="en-US" dirty="0">
                <a:hlinkClick r:id="rId3"/>
              </a:rPr>
              <a:t>https://www.nationalcyberleague.org/spring-season-2020</a:t>
            </a:r>
            <a:endParaRPr lang="en-US" dirty="0"/>
          </a:p>
          <a:p>
            <a:r>
              <a:rPr lang="en-US" dirty="0"/>
              <a:t>Security Podcasts worth listening to</a:t>
            </a:r>
          </a:p>
          <a:p>
            <a:pPr lvl="1"/>
            <a:r>
              <a:rPr lang="en-US" dirty="0"/>
              <a:t>Security now: </a:t>
            </a:r>
            <a:r>
              <a:rPr lang="en-US" dirty="0">
                <a:hlinkClick r:id="rId4"/>
              </a:rPr>
              <a:t>https://www.grc.com/securitynow.htm</a:t>
            </a:r>
            <a:r>
              <a:rPr lang="en-US" dirty="0"/>
              <a:t> </a:t>
            </a:r>
          </a:p>
          <a:p>
            <a:pPr lvl="1"/>
            <a:r>
              <a:rPr lang="en-US" dirty="0" err="1"/>
              <a:t>Cyberwire</a:t>
            </a:r>
            <a:r>
              <a:rPr lang="en-US" dirty="0"/>
              <a:t>: </a:t>
            </a:r>
            <a:r>
              <a:rPr lang="en-US" dirty="0">
                <a:hlinkClick r:id="rId5"/>
              </a:rPr>
              <a:t>https://thecyberwire.com/</a:t>
            </a:r>
            <a:r>
              <a:rPr lang="en-US" dirty="0"/>
              <a:t> </a:t>
            </a:r>
          </a:p>
          <a:p>
            <a:pPr lvl="1"/>
            <a:r>
              <a:rPr lang="en-US" dirty="0"/>
              <a:t>Hacking humans</a:t>
            </a:r>
          </a:p>
          <a:p>
            <a:r>
              <a:rPr lang="en-US" dirty="0"/>
              <a:t>Blogs:</a:t>
            </a:r>
          </a:p>
          <a:p>
            <a:pPr lvl="1"/>
            <a:r>
              <a:rPr lang="en-US" dirty="0">
                <a:hlinkClick r:id="rId6"/>
              </a:rPr>
              <a:t>https://labsblog.f-secure.com/</a:t>
            </a:r>
            <a:endParaRPr lang="en-US" dirty="0"/>
          </a:p>
          <a:p>
            <a:pPr lvl="1"/>
            <a:r>
              <a:rPr lang="en-US" dirty="0">
                <a:hlinkClick r:id="rId7"/>
              </a:rPr>
              <a:t>https://danielmiessler.com/</a:t>
            </a:r>
            <a:r>
              <a:rPr lang="en-US" dirty="0"/>
              <a:t> </a:t>
            </a:r>
          </a:p>
          <a:p>
            <a:pPr lvl="1"/>
            <a:r>
              <a:rPr lang="en-US" dirty="0">
                <a:hlinkClick r:id="rId8"/>
              </a:rPr>
              <a:t>https://blog.cryptographyengineering.com/</a:t>
            </a:r>
            <a:r>
              <a:rPr lang="en-US" dirty="0"/>
              <a:t> </a:t>
            </a:r>
          </a:p>
          <a:p>
            <a:pPr lvl="1"/>
            <a:r>
              <a:rPr lang="en-US" dirty="0">
                <a:hlinkClick r:id="rId9"/>
              </a:rPr>
              <a:t>https://www.schneier.com/</a:t>
            </a:r>
            <a:endParaRPr lang="en-US" dirty="0"/>
          </a:p>
          <a:p>
            <a:pPr lvl="1"/>
            <a:r>
              <a:rPr lang="en-US" dirty="0">
                <a:hlinkClick r:id="rId10"/>
              </a:rPr>
              <a:t>https://www.social-engineer.org/blog/</a:t>
            </a:r>
            <a:endParaRPr lang="en-US" dirty="0"/>
          </a:p>
          <a:p>
            <a:r>
              <a:rPr lang="en-US" dirty="0"/>
              <a:t>Cybersecurity club meetings on Wednesdays! </a:t>
            </a:r>
            <a:r>
              <a:rPr lang="en-US" dirty="0" err="1"/>
              <a:t>cofcsecurity.slack.com</a:t>
            </a:r>
            <a:r>
              <a:rPr lang="en-US" dirty="0"/>
              <a:t>  </a:t>
            </a:r>
          </a:p>
          <a:p>
            <a:pPr lvl="1"/>
            <a:endParaRPr lang="en-US" dirty="0"/>
          </a:p>
        </p:txBody>
      </p:sp>
    </p:spTree>
    <p:extLst>
      <p:ext uri="{BB962C8B-B14F-4D97-AF65-F5344CB8AC3E}">
        <p14:creationId xmlns:p14="http://schemas.microsoft.com/office/powerpoint/2010/main" val="1354965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Hashing</a:t>
            </a:r>
          </a:p>
        </p:txBody>
      </p:sp>
      <p:pic>
        <p:nvPicPr>
          <p:cNvPr id="2050" name="Picture 2" descr="Image result for what is hashing passwords"/>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771955" y="1484026"/>
            <a:ext cx="4801951" cy="460987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263672" y="6093899"/>
            <a:ext cx="5818516" cy="369332"/>
          </a:xfrm>
          <a:prstGeom prst="rect">
            <a:avLst/>
          </a:prstGeom>
        </p:spPr>
        <p:txBody>
          <a:bodyPr wrap="none">
            <a:spAutoFit/>
          </a:bodyPr>
          <a:lstStyle/>
          <a:p>
            <a:r>
              <a:rPr lang="en-US" dirty="0"/>
              <a:t>http://www.unixwiz.net/techtips/iguide-crypto-hashes.html</a:t>
            </a:r>
          </a:p>
        </p:txBody>
      </p:sp>
      <p:sp>
        <p:nvSpPr>
          <p:cNvPr id="3" name="TextBox 2">
            <a:extLst>
              <a:ext uri="{FF2B5EF4-FFF2-40B4-BE49-F238E27FC236}">
                <a16:creationId xmlns:a16="http://schemas.microsoft.com/office/drawing/2014/main" id="{BBA82B06-80C9-A945-B418-2D17F6777F56}"/>
              </a:ext>
            </a:extLst>
          </p:cNvPr>
          <p:cNvSpPr txBox="1"/>
          <p:nvPr/>
        </p:nvSpPr>
        <p:spPr>
          <a:xfrm>
            <a:off x="3631575" y="6488668"/>
            <a:ext cx="4981748" cy="369332"/>
          </a:xfrm>
          <a:prstGeom prst="rect">
            <a:avLst/>
          </a:prstGeom>
          <a:noFill/>
        </p:spPr>
        <p:txBody>
          <a:bodyPr wrap="none" rtlCol="0">
            <a:spAutoFit/>
          </a:bodyPr>
          <a:lstStyle/>
          <a:p>
            <a:r>
              <a:rPr lang="en-US" dirty="0">
                <a:hlinkClick r:id="rId4"/>
              </a:rPr>
              <a:t>https://www.tools4noobs.com/online_tools/hash/</a:t>
            </a:r>
            <a:r>
              <a:rPr lang="en-US" dirty="0"/>
              <a:t> </a:t>
            </a:r>
          </a:p>
        </p:txBody>
      </p:sp>
    </p:spTree>
    <p:extLst>
      <p:ext uri="{BB962C8B-B14F-4D97-AF65-F5344CB8AC3E}">
        <p14:creationId xmlns:p14="http://schemas.microsoft.com/office/powerpoint/2010/main" val="2618004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Password Attacks</a:t>
            </a:r>
          </a:p>
        </p:txBody>
      </p:sp>
      <p:sp>
        <p:nvSpPr>
          <p:cNvPr id="3" name="Content Placeholder 2"/>
          <p:cNvSpPr>
            <a:spLocks noGrp="1"/>
          </p:cNvSpPr>
          <p:nvPr>
            <p:ph idx="1"/>
          </p:nvPr>
        </p:nvSpPr>
        <p:spPr/>
        <p:txBody>
          <a:bodyPr/>
          <a:lstStyle/>
          <a:p>
            <a:r>
              <a:rPr lang="en-US" dirty="0"/>
              <a:t>Guess</a:t>
            </a:r>
          </a:p>
          <a:p>
            <a:r>
              <a:rPr lang="en-US" dirty="0"/>
              <a:t>Dictionary</a:t>
            </a:r>
          </a:p>
          <a:p>
            <a:r>
              <a:rPr lang="en-US" dirty="0"/>
              <a:t>Rainbow tables </a:t>
            </a:r>
          </a:p>
        </p:txBody>
      </p:sp>
      <p:pic>
        <p:nvPicPr>
          <p:cNvPr id="4098" name="Picture 2" descr="Secur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6702" y="1869516"/>
            <a:ext cx="5497373" cy="3362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580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ppt_x"/>
                                          </p:val>
                                        </p:tav>
                                        <p:tav tm="100000">
                                          <p:val>
                                            <p:strVal val="#ppt_x"/>
                                          </p:val>
                                        </p:tav>
                                      </p:tavLst>
                                    </p:anim>
                                    <p:anim calcmode="lin" valueType="num">
                                      <p:cBhvr additive="base">
                                        <p:cTn id="8"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attacks</a:t>
            </a:r>
          </a:p>
        </p:txBody>
      </p:sp>
      <p:sp>
        <p:nvSpPr>
          <p:cNvPr id="3" name="Content Placeholder 2"/>
          <p:cNvSpPr>
            <a:spLocks noGrp="1"/>
          </p:cNvSpPr>
          <p:nvPr>
            <p:ph idx="1"/>
          </p:nvPr>
        </p:nvSpPr>
        <p:spPr/>
        <p:txBody>
          <a:bodyPr/>
          <a:lstStyle/>
          <a:p>
            <a:r>
              <a:rPr lang="en-US" dirty="0"/>
              <a:t>John the Ripper</a:t>
            </a:r>
          </a:p>
          <a:p>
            <a:r>
              <a:rPr lang="en-US" dirty="0" err="1"/>
              <a:t>Hashcat</a:t>
            </a:r>
            <a:endParaRPr lang="en-US" dirty="0"/>
          </a:p>
          <a:p>
            <a:r>
              <a:rPr lang="en-US" dirty="0"/>
              <a:t>Hydra</a:t>
            </a:r>
          </a:p>
        </p:txBody>
      </p:sp>
      <p:pic>
        <p:nvPicPr>
          <p:cNvPr id="4" name="Picture 3"/>
          <p:cNvPicPr>
            <a:picLocks noChangeAspect="1"/>
          </p:cNvPicPr>
          <p:nvPr/>
        </p:nvPicPr>
        <p:blipFill>
          <a:blip r:embed="rId3"/>
          <a:stretch>
            <a:fillRect/>
          </a:stretch>
        </p:blipFill>
        <p:spPr>
          <a:xfrm>
            <a:off x="4961744" y="1557594"/>
            <a:ext cx="6920403" cy="4619369"/>
          </a:xfrm>
          <a:prstGeom prst="rect">
            <a:avLst/>
          </a:prstGeom>
        </p:spPr>
      </p:pic>
    </p:spTree>
    <p:extLst>
      <p:ext uri="{BB962C8B-B14F-4D97-AF65-F5344CB8AC3E}">
        <p14:creationId xmlns:p14="http://schemas.microsoft.com/office/powerpoint/2010/main" val="5213925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Rainbow tables</a:t>
            </a:r>
          </a:p>
        </p:txBody>
      </p:sp>
      <p:pic>
        <p:nvPicPr>
          <p:cNvPr id="1026" name="Picture 2" descr="Image result for rainbow table"/>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25424" y="1511690"/>
            <a:ext cx="6341152" cy="469308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073377" y="6241209"/>
            <a:ext cx="6045245" cy="369332"/>
          </a:xfrm>
          <a:prstGeom prst="rect">
            <a:avLst/>
          </a:prstGeom>
        </p:spPr>
        <p:txBody>
          <a:bodyPr wrap="none">
            <a:spAutoFit/>
          </a:bodyPr>
          <a:lstStyle/>
          <a:p>
            <a:r>
              <a:rPr lang="en-US" dirty="0"/>
              <a:t>https://learncryptography.com/hash-functions/rainbow-tables</a:t>
            </a:r>
          </a:p>
        </p:txBody>
      </p:sp>
      <p:pic>
        <p:nvPicPr>
          <p:cNvPr id="1028" name="Picture 4" descr="Image result for rainbow table exampl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4974" y="2872392"/>
            <a:ext cx="8782050" cy="1971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691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additive="base">
                                        <p:cTn id="7" dur="500" fill="hold"/>
                                        <p:tgtEl>
                                          <p:spTgt spid="1028"/>
                                        </p:tgtEl>
                                        <p:attrNameLst>
                                          <p:attrName>ppt_x</p:attrName>
                                        </p:attrNameLst>
                                      </p:cBhvr>
                                      <p:tavLst>
                                        <p:tav tm="0">
                                          <p:val>
                                            <p:strVal val="#ppt_x"/>
                                          </p:val>
                                        </p:tav>
                                        <p:tav tm="100000">
                                          <p:val>
                                            <p:strVal val="#ppt_x"/>
                                          </p:val>
                                        </p:tav>
                                      </p:tavLst>
                                    </p:anim>
                                    <p:anim calcmode="lin" valueType="num">
                                      <p:cBhvr additive="base">
                                        <p:cTn id="8"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trike="sngStrike" dirty="0"/>
              <a:t>Identification vs Authentication</a:t>
            </a:r>
          </a:p>
          <a:p>
            <a:r>
              <a:rPr lang="en-US" strike="sngStrike" dirty="0"/>
              <a:t>Passwords</a:t>
            </a:r>
          </a:p>
          <a:p>
            <a:r>
              <a:rPr lang="en-US" strike="sngStrike" dirty="0"/>
              <a:t>Password Attacks</a:t>
            </a:r>
          </a:p>
          <a:p>
            <a:r>
              <a:rPr lang="en-US" dirty="0"/>
              <a:t>Password Protection</a:t>
            </a:r>
          </a:p>
          <a:p>
            <a:r>
              <a:rPr lang="en-US" dirty="0"/>
              <a:t>Biometrics</a:t>
            </a:r>
          </a:p>
        </p:txBody>
      </p:sp>
    </p:spTree>
    <p:extLst>
      <p:ext uri="{BB962C8B-B14F-4D97-AF65-F5344CB8AC3E}">
        <p14:creationId xmlns:p14="http://schemas.microsoft.com/office/powerpoint/2010/main" val="19729555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Password protection</a:t>
            </a:r>
          </a:p>
        </p:txBody>
      </p:sp>
      <p:sp>
        <p:nvSpPr>
          <p:cNvPr id="3" name="Content Placeholder 2"/>
          <p:cNvSpPr>
            <a:spLocks noGrp="1"/>
          </p:cNvSpPr>
          <p:nvPr>
            <p:ph idx="1"/>
          </p:nvPr>
        </p:nvSpPr>
        <p:spPr/>
        <p:txBody>
          <a:bodyPr/>
          <a:lstStyle/>
          <a:p>
            <a:r>
              <a:rPr lang="en-US" dirty="0"/>
              <a:t>Make a better password… please</a:t>
            </a:r>
          </a:p>
          <a:p>
            <a:r>
              <a:rPr lang="en-US" dirty="0"/>
              <a:t>Good practice: do not use the same password</a:t>
            </a:r>
          </a:p>
          <a:p>
            <a:r>
              <a:rPr lang="en-US" dirty="0"/>
              <a:t>Store the password properly: hash + salt + pepper</a:t>
            </a:r>
          </a:p>
          <a:p>
            <a:r>
              <a:rPr lang="en-US" dirty="0"/>
              <a:t>Use a strong hashing algorithm (NOT MD5, NOT SHA1… please)</a:t>
            </a:r>
          </a:p>
        </p:txBody>
      </p:sp>
    </p:spTree>
    <p:extLst>
      <p:ext uri="{BB962C8B-B14F-4D97-AF65-F5344CB8AC3E}">
        <p14:creationId xmlns:p14="http://schemas.microsoft.com/office/powerpoint/2010/main" val="15186514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Better passwords</a:t>
            </a:r>
          </a:p>
        </p:txBody>
      </p:sp>
      <p:sp>
        <p:nvSpPr>
          <p:cNvPr id="3" name="Content Placeholder 2"/>
          <p:cNvSpPr>
            <a:spLocks noGrp="1"/>
          </p:cNvSpPr>
          <p:nvPr>
            <p:ph idx="1"/>
          </p:nvPr>
        </p:nvSpPr>
        <p:spPr/>
        <p:txBody>
          <a:bodyPr>
            <a:normAutofit fontScale="92500" lnSpcReduction="20000"/>
          </a:bodyPr>
          <a:lstStyle/>
          <a:p>
            <a:r>
              <a:rPr lang="en-US" dirty="0"/>
              <a:t>Increase the entropy</a:t>
            </a:r>
          </a:p>
          <a:p>
            <a:pPr lvl="1"/>
            <a:r>
              <a:rPr lang="en-US" dirty="0"/>
              <a:t>If you have a 42 bit password, what should be the proper way to choose these bits? HINT: think about a coin toss </a:t>
            </a:r>
          </a:p>
          <a:p>
            <a:r>
              <a:rPr lang="en-US" dirty="0"/>
              <a:t>NIST guidelines</a:t>
            </a:r>
          </a:p>
          <a:p>
            <a:pPr lvl="1"/>
            <a:r>
              <a:rPr lang="en-US" dirty="0"/>
              <a:t>Use characters other than just a-z</a:t>
            </a:r>
          </a:p>
          <a:p>
            <a:pPr lvl="1"/>
            <a:r>
              <a:rPr lang="en-US" dirty="0"/>
              <a:t>Choose a long password</a:t>
            </a:r>
          </a:p>
          <a:p>
            <a:pPr lvl="1"/>
            <a:r>
              <a:rPr lang="en-US" dirty="0"/>
              <a:t>Avoid actual names or words</a:t>
            </a:r>
          </a:p>
          <a:p>
            <a:pPr lvl="1"/>
            <a:r>
              <a:rPr lang="en-US" dirty="0"/>
              <a:t>Use a string you can remember (use an algorithm, password manager)</a:t>
            </a:r>
          </a:p>
          <a:p>
            <a:pPr lvl="1"/>
            <a:r>
              <a:rPr lang="en-US" dirty="0"/>
              <a:t>Use variants for multiple passwords (WRONG, has been revised)</a:t>
            </a:r>
          </a:p>
          <a:p>
            <a:pPr lvl="1"/>
            <a:r>
              <a:rPr lang="en-US" dirty="0"/>
              <a:t>Change password regularly (WRONG, has been revised)</a:t>
            </a:r>
          </a:p>
          <a:p>
            <a:pPr lvl="1"/>
            <a:r>
              <a:rPr lang="en-US" dirty="0"/>
              <a:t>Do not write it down</a:t>
            </a:r>
          </a:p>
          <a:p>
            <a:pPr lvl="1"/>
            <a:r>
              <a:rPr lang="en-US" dirty="0"/>
              <a:t>Do not tell anyone!</a:t>
            </a:r>
          </a:p>
          <a:p>
            <a:pPr lvl="1"/>
            <a:endParaRPr lang="en-US" dirty="0"/>
          </a:p>
          <a:p>
            <a:pPr lvl="1"/>
            <a:r>
              <a:rPr lang="en-US" dirty="0">
                <a:solidFill>
                  <a:srgbClr val="FF0000"/>
                </a:solidFill>
              </a:rPr>
              <a:t>Think: Q1 How do the NIST criteria increase the entropy?</a:t>
            </a:r>
          </a:p>
          <a:p>
            <a:pPr lvl="1"/>
            <a:endParaRPr lang="en-US" dirty="0"/>
          </a:p>
        </p:txBody>
      </p:sp>
    </p:spTree>
    <p:extLst>
      <p:ext uri="{BB962C8B-B14F-4D97-AF65-F5344CB8AC3E}">
        <p14:creationId xmlns:p14="http://schemas.microsoft.com/office/powerpoint/2010/main" val="38400331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Salt and Pepper</a:t>
            </a:r>
          </a:p>
        </p:txBody>
      </p:sp>
      <p:sp>
        <p:nvSpPr>
          <p:cNvPr id="3" name="Content Placeholder 2"/>
          <p:cNvSpPr>
            <a:spLocks noGrp="1"/>
          </p:cNvSpPr>
          <p:nvPr>
            <p:ph idx="1"/>
          </p:nvPr>
        </p:nvSpPr>
        <p:spPr/>
        <p:txBody>
          <a:bodyPr>
            <a:normAutofit lnSpcReduction="10000"/>
          </a:bodyPr>
          <a:lstStyle/>
          <a:p>
            <a:r>
              <a:rPr lang="en-US" dirty="0"/>
              <a:t>Salt: extra piece of information added to a password, stored in a separate file than your /</a:t>
            </a:r>
            <a:r>
              <a:rPr lang="en-US" dirty="0" err="1"/>
              <a:t>etc</a:t>
            </a:r>
            <a:r>
              <a:rPr lang="en-US" dirty="0"/>
              <a:t>/shadow/password</a:t>
            </a:r>
          </a:p>
          <a:p>
            <a:pPr lvl="1"/>
            <a:r>
              <a:rPr lang="en-US" dirty="0"/>
              <a:t>Date</a:t>
            </a:r>
          </a:p>
          <a:p>
            <a:pPr lvl="1"/>
            <a:r>
              <a:rPr lang="en-US" dirty="0"/>
              <a:t>Username</a:t>
            </a:r>
          </a:p>
          <a:p>
            <a:pPr lvl="1"/>
            <a:r>
              <a:rPr lang="en-US" dirty="0"/>
              <a:t>Random</a:t>
            </a:r>
          </a:p>
          <a:p>
            <a:r>
              <a:rPr lang="en-US" dirty="0"/>
              <a:t>Pepper: not stored secret, may defined by application</a:t>
            </a:r>
          </a:p>
          <a:p>
            <a:r>
              <a:rPr lang="en-US" dirty="0"/>
              <a:t>THINK: Q2 Why does salt and pepper add entropy to a password? </a:t>
            </a:r>
          </a:p>
          <a:p>
            <a:r>
              <a:rPr lang="en-US" dirty="0"/>
              <a:t>Do they help eliminate</a:t>
            </a:r>
          </a:p>
          <a:p>
            <a:pPr lvl="1"/>
            <a:r>
              <a:rPr lang="en-US" dirty="0"/>
              <a:t>Dictionary attacks?</a:t>
            </a:r>
          </a:p>
          <a:p>
            <a:pPr lvl="1"/>
            <a:r>
              <a:rPr lang="en-US" dirty="0"/>
              <a:t>Rainbow table attacks?</a:t>
            </a:r>
          </a:p>
        </p:txBody>
      </p:sp>
    </p:spTree>
    <p:extLst>
      <p:ext uri="{BB962C8B-B14F-4D97-AF65-F5344CB8AC3E}">
        <p14:creationId xmlns:p14="http://schemas.microsoft.com/office/powerpoint/2010/main" val="3369713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Hash Functions</a:t>
            </a:r>
          </a:p>
        </p:txBody>
      </p:sp>
      <p:sp>
        <p:nvSpPr>
          <p:cNvPr id="3" name="Content Placeholder 2"/>
          <p:cNvSpPr>
            <a:spLocks noGrp="1"/>
          </p:cNvSpPr>
          <p:nvPr>
            <p:ph idx="1"/>
          </p:nvPr>
        </p:nvSpPr>
        <p:spPr/>
        <p:txBody>
          <a:bodyPr/>
          <a:lstStyle/>
          <a:p>
            <a:r>
              <a:rPr lang="en-US" b="1" dirty="0"/>
              <a:t>Hash function </a:t>
            </a:r>
            <a:r>
              <a:rPr lang="en-US" dirty="0"/>
              <a:t>h: deterministic one-way function that takes as input an arbitrary message M (sometimes called a </a:t>
            </a:r>
            <a:r>
              <a:rPr lang="en-US" i="1" dirty="0"/>
              <a:t>preimage</a:t>
            </a:r>
            <a:r>
              <a:rPr lang="en-US" dirty="0"/>
              <a:t>) and returns as output h(M), a small fixed length </a:t>
            </a:r>
            <a:r>
              <a:rPr lang="en-US" i="1" dirty="0"/>
              <a:t>hash </a:t>
            </a:r>
            <a:r>
              <a:rPr lang="en-US" dirty="0"/>
              <a:t>(sometimes called a </a:t>
            </a:r>
            <a:r>
              <a:rPr lang="en-US" i="1" dirty="0"/>
              <a:t>digest</a:t>
            </a:r>
            <a:r>
              <a:rPr lang="en-US" dirty="0"/>
              <a:t>) </a:t>
            </a:r>
            <a:endParaRPr lang="en-US" dirty="0">
              <a:effectLst/>
            </a:endParaRPr>
          </a:p>
          <a:p>
            <a:r>
              <a:rPr lang="en-US" dirty="0"/>
              <a:t>Hash functions should have the following two properties:</a:t>
            </a:r>
          </a:p>
          <a:p>
            <a:pPr lvl="1"/>
            <a:r>
              <a:rPr lang="en-US" i="1" dirty="0"/>
              <a:t>compression</a:t>
            </a:r>
            <a:r>
              <a:rPr lang="en-US" dirty="0"/>
              <a:t>: reduces arbitrary length string to fixed length hash </a:t>
            </a:r>
          </a:p>
          <a:p>
            <a:pPr lvl="1"/>
            <a:r>
              <a:rPr lang="en-US" i="1" dirty="0"/>
              <a:t>ease of computation</a:t>
            </a:r>
            <a:r>
              <a:rPr lang="en-US" dirty="0"/>
              <a:t>: given message M, h(M) is easy to compute </a:t>
            </a:r>
            <a:endParaRPr lang="en-US" dirty="0">
              <a:effectLst/>
            </a:endParaRPr>
          </a:p>
          <a:p>
            <a:endParaRPr lang="en-US" dirty="0"/>
          </a:p>
        </p:txBody>
      </p:sp>
    </p:spTree>
    <p:extLst>
      <p:ext uri="{BB962C8B-B14F-4D97-AF65-F5344CB8AC3E}">
        <p14:creationId xmlns:p14="http://schemas.microsoft.com/office/powerpoint/2010/main" val="22995200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are hashes useful?</a:t>
            </a:r>
          </a:p>
        </p:txBody>
      </p:sp>
      <p:sp>
        <p:nvSpPr>
          <p:cNvPr id="3" name="Content Placeholder 2"/>
          <p:cNvSpPr>
            <a:spLocks noGrp="1"/>
          </p:cNvSpPr>
          <p:nvPr>
            <p:ph idx="1"/>
          </p:nvPr>
        </p:nvSpPr>
        <p:spPr>
          <a:xfrm>
            <a:off x="838200" y="1825625"/>
            <a:ext cx="4268056" cy="4351338"/>
          </a:xfrm>
        </p:spPr>
        <p:txBody>
          <a:bodyPr/>
          <a:lstStyle/>
          <a:p>
            <a:r>
              <a:rPr lang="en-US" b="1" dirty="0"/>
              <a:t>Message authentication codes (MACs): </a:t>
            </a:r>
            <a:endParaRPr lang="en-US" dirty="0"/>
          </a:p>
          <a:p>
            <a:pPr lvl="1"/>
            <a:r>
              <a:rPr lang="en-US" dirty="0"/>
              <a:t>e.g.: MAC(M) = h(K|M) (but don't do this, use HMAC instead) </a:t>
            </a:r>
          </a:p>
          <a:p>
            <a:r>
              <a:rPr lang="en-US" b="1" dirty="0"/>
              <a:t>Modification detection codes: </a:t>
            </a:r>
            <a:endParaRPr lang="en-US" dirty="0"/>
          </a:p>
          <a:p>
            <a:pPr lvl="1"/>
            <a:r>
              <a:rPr lang="en-US" dirty="0"/>
              <a:t> detect modification of data</a:t>
            </a:r>
          </a:p>
          <a:p>
            <a:pPr lvl="1"/>
            <a:r>
              <a:rPr lang="en-US" dirty="0"/>
              <a:t>any change in data will cause change in hash </a:t>
            </a:r>
            <a:endParaRPr lang="en-US" dirty="0">
              <a:effectLst/>
            </a:endParaRPr>
          </a:p>
          <a:p>
            <a:endParaRPr lang="en-US" dirty="0"/>
          </a:p>
        </p:txBody>
      </p:sp>
      <p:pic>
        <p:nvPicPr>
          <p:cNvPr id="1026" name="Picture 2" descr="MAC.sv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1472" y="2053431"/>
            <a:ext cx="6296025" cy="3895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339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54EDA-655F-1246-B8C5-44126AFFC9A2}"/>
              </a:ext>
            </a:extLst>
          </p:cNvPr>
          <p:cNvSpPr>
            <a:spLocks noGrp="1"/>
          </p:cNvSpPr>
          <p:nvPr>
            <p:ph type="title"/>
          </p:nvPr>
        </p:nvSpPr>
        <p:spPr/>
        <p:txBody>
          <a:bodyPr/>
          <a:lstStyle/>
          <a:p>
            <a:r>
              <a:rPr lang="en-US" dirty="0"/>
              <a:t>What does a security professional do?</a:t>
            </a:r>
          </a:p>
        </p:txBody>
      </p:sp>
      <p:sp>
        <p:nvSpPr>
          <p:cNvPr id="3" name="Content Placeholder 2">
            <a:extLst>
              <a:ext uri="{FF2B5EF4-FFF2-40B4-BE49-F238E27FC236}">
                <a16:creationId xmlns:a16="http://schemas.microsoft.com/office/drawing/2014/main" id="{4B29095C-398D-A142-AF0B-42344A00860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77D04F8-6BC2-034C-B08E-814DB4765FE6}"/>
              </a:ext>
            </a:extLst>
          </p:cNvPr>
          <p:cNvPicPr>
            <a:picLocks noChangeAspect="1"/>
          </p:cNvPicPr>
          <p:nvPr/>
        </p:nvPicPr>
        <p:blipFill>
          <a:blip r:embed="rId3"/>
          <a:stretch>
            <a:fillRect/>
          </a:stretch>
        </p:blipFill>
        <p:spPr>
          <a:xfrm>
            <a:off x="1659556" y="1690688"/>
            <a:ext cx="8872887" cy="4835387"/>
          </a:xfrm>
          <a:prstGeom prst="rect">
            <a:avLst/>
          </a:prstGeom>
        </p:spPr>
      </p:pic>
      <p:sp>
        <p:nvSpPr>
          <p:cNvPr id="5" name="TextBox 4">
            <a:extLst>
              <a:ext uri="{FF2B5EF4-FFF2-40B4-BE49-F238E27FC236}">
                <a16:creationId xmlns:a16="http://schemas.microsoft.com/office/drawing/2014/main" id="{036C4B59-5FAB-7B43-B189-E5A10DBC0278}"/>
              </a:ext>
            </a:extLst>
          </p:cNvPr>
          <p:cNvSpPr txBox="1"/>
          <p:nvPr/>
        </p:nvSpPr>
        <p:spPr>
          <a:xfrm>
            <a:off x="4082143" y="6526075"/>
            <a:ext cx="3171317" cy="369332"/>
          </a:xfrm>
          <a:prstGeom prst="rect">
            <a:avLst/>
          </a:prstGeom>
          <a:noFill/>
        </p:spPr>
        <p:txBody>
          <a:bodyPr wrap="none" rtlCol="0">
            <a:spAutoFit/>
          </a:bodyPr>
          <a:lstStyle/>
          <a:p>
            <a:r>
              <a:rPr lang="en-US" dirty="0"/>
              <a:t>https://</a:t>
            </a:r>
            <a:r>
              <a:rPr lang="en-US" dirty="0" err="1"/>
              <a:t>www.cyberdegrees.org</a:t>
            </a:r>
            <a:r>
              <a:rPr lang="en-US" dirty="0"/>
              <a:t>/</a:t>
            </a:r>
          </a:p>
        </p:txBody>
      </p:sp>
    </p:spTree>
    <p:extLst>
      <p:ext uri="{BB962C8B-B14F-4D97-AF65-F5344CB8AC3E}">
        <p14:creationId xmlns:p14="http://schemas.microsoft.com/office/powerpoint/2010/main" val="3648999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Hash functions</a:t>
            </a:r>
          </a:p>
        </p:txBody>
      </p:sp>
      <p:sp>
        <p:nvSpPr>
          <p:cNvPr id="3" name="Content Placeholder 2"/>
          <p:cNvSpPr>
            <a:spLocks noGrp="1"/>
          </p:cNvSpPr>
          <p:nvPr>
            <p:ph idx="1"/>
          </p:nvPr>
        </p:nvSpPr>
        <p:spPr/>
        <p:txBody>
          <a:bodyPr/>
          <a:lstStyle/>
          <a:p>
            <a:r>
              <a:rPr lang="en-US" dirty="0"/>
              <a:t>Prof. Pedantic proposes the following hash function, arguing that it offers both compression and ease of computation. </a:t>
            </a:r>
            <a:endParaRPr lang="en-US" dirty="0">
              <a:effectLst/>
            </a:endParaRPr>
          </a:p>
          <a:p>
            <a:pPr lvl="1"/>
            <a:r>
              <a:rPr lang="en-US" dirty="0"/>
              <a:t>h(M) = 0 if the number of 0s in M is divisible by 3 </a:t>
            </a:r>
            <a:endParaRPr lang="en-US" dirty="0">
              <a:effectLst/>
            </a:endParaRPr>
          </a:p>
          <a:p>
            <a:pPr lvl="1"/>
            <a:r>
              <a:rPr lang="en-US" dirty="0"/>
              <a:t>h(M) = 1 otherwise </a:t>
            </a:r>
            <a:endParaRPr lang="en-US" dirty="0">
              <a:effectLst/>
            </a:endParaRPr>
          </a:p>
          <a:p>
            <a:r>
              <a:rPr lang="en-US" dirty="0"/>
              <a:t>Q3: Why is this a lousy crypto hash function? </a:t>
            </a:r>
            <a:endParaRPr lang="en-US" dirty="0">
              <a:effectLst/>
            </a:endParaRPr>
          </a:p>
          <a:p>
            <a:endParaRPr lang="en-US" dirty="0"/>
          </a:p>
        </p:txBody>
      </p:sp>
    </p:spTree>
    <p:extLst>
      <p:ext uri="{BB962C8B-B14F-4D97-AF65-F5344CB8AC3E}">
        <p14:creationId xmlns:p14="http://schemas.microsoft.com/office/powerpoint/2010/main" val="1872384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Cryptographic Hash Functions</a:t>
            </a:r>
          </a:p>
        </p:txBody>
      </p:sp>
      <p:sp>
        <p:nvSpPr>
          <p:cNvPr id="3" name="Content Placeholder 2"/>
          <p:cNvSpPr>
            <a:spLocks noGrp="1"/>
          </p:cNvSpPr>
          <p:nvPr>
            <p:ph idx="1"/>
          </p:nvPr>
        </p:nvSpPr>
        <p:spPr/>
        <p:txBody>
          <a:bodyPr/>
          <a:lstStyle/>
          <a:p>
            <a:pPr marL="0" indent="0">
              <a:buNone/>
            </a:pPr>
            <a:r>
              <a:rPr lang="en-US" dirty="0"/>
              <a:t>Properties of good cryptographic hash functions: </a:t>
            </a:r>
            <a:endParaRPr lang="en-US" dirty="0">
              <a:effectLst/>
            </a:endParaRPr>
          </a:p>
          <a:p>
            <a:r>
              <a:rPr lang="en-US" b="1" dirty="0"/>
              <a:t>preimage resistance: </a:t>
            </a:r>
            <a:r>
              <a:rPr lang="en-US" dirty="0"/>
              <a:t>given digest y, computationally infeasible to find preimage x' such that h(x')=y </a:t>
            </a:r>
            <a:br>
              <a:rPr lang="en-US" dirty="0"/>
            </a:br>
            <a:r>
              <a:rPr lang="en-US" dirty="0"/>
              <a:t>(also called “one-way property”) </a:t>
            </a:r>
            <a:endParaRPr lang="en-US" dirty="0">
              <a:effectLst/>
            </a:endParaRPr>
          </a:p>
          <a:p>
            <a:r>
              <a:rPr lang="en-US" b="1" dirty="0"/>
              <a:t>2nd-preimage resistance: </a:t>
            </a:r>
            <a:r>
              <a:rPr lang="en-US" dirty="0"/>
              <a:t>given preimage x, computationally infeasible to find preimage x' such that h(x)=h(x') </a:t>
            </a:r>
            <a:br>
              <a:rPr lang="en-US" dirty="0"/>
            </a:br>
            <a:r>
              <a:rPr lang="en-US" dirty="0"/>
              <a:t>(also called “weak collision resistance”) </a:t>
            </a:r>
            <a:endParaRPr lang="en-US" dirty="0">
              <a:effectLst/>
            </a:endParaRPr>
          </a:p>
          <a:p>
            <a:r>
              <a:rPr lang="en-US" b="1" dirty="0"/>
              <a:t>collision resistance: </a:t>
            </a:r>
            <a:r>
              <a:rPr lang="en-US" dirty="0"/>
              <a:t>computationally infeasible to find preimages </a:t>
            </a:r>
            <a:r>
              <a:rPr lang="en-US" dirty="0" err="1"/>
              <a:t>i,j</a:t>
            </a:r>
            <a:r>
              <a:rPr lang="en-US" dirty="0"/>
              <a:t> such that h(</a:t>
            </a:r>
            <a:r>
              <a:rPr lang="en-US" dirty="0" err="1"/>
              <a:t>i</a:t>
            </a:r>
            <a:r>
              <a:rPr lang="en-US" dirty="0"/>
              <a:t>)=h(j) </a:t>
            </a:r>
            <a:br>
              <a:rPr lang="en-US" dirty="0"/>
            </a:br>
            <a:r>
              <a:rPr lang="en-US" dirty="0"/>
              <a:t>(also called “strong collision resistance”) </a:t>
            </a:r>
            <a:endParaRPr lang="en-US" dirty="0">
              <a:effectLst/>
            </a:endParaRPr>
          </a:p>
          <a:p>
            <a:endParaRPr lang="en-US" dirty="0"/>
          </a:p>
        </p:txBody>
      </p:sp>
    </p:spTree>
    <p:extLst>
      <p:ext uri="{BB962C8B-B14F-4D97-AF65-F5344CB8AC3E}">
        <p14:creationId xmlns:p14="http://schemas.microsoft.com/office/powerpoint/2010/main" val="1669565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 other words</a:t>
            </a:r>
          </a:p>
        </p:txBody>
      </p:sp>
      <p:sp>
        <p:nvSpPr>
          <p:cNvPr id="3" name="Content Placeholder 2"/>
          <p:cNvSpPr>
            <a:spLocks noGrp="1"/>
          </p:cNvSpPr>
          <p:nvPr>
            <p:ph idx="1"/>
          </p:nvPr>
        </p:nvSpPr>
        <p:spPr/>
        <p:txBody>
          <a:bodyPr>
            <a:normAutofit fontScale="92500"/>
          </a:bodyPr>
          <a:lstStyle/>
          <a:p>
            <a:pPr marL="0" indent="0">
              <a:buNone/>
            </a:pPr>
            <a:r>
              <a:rPr lang="en-US" dirty="0"/>
              <a:t>A good cryptographic hash function has the following properties:</a:t>
            </a:r>
          </a:p>
          <a:p>
            <a:r>
              <a:rPr lang="en-US" dirty="0"/>
              <a:t>it is </a:t>
            </a:r>
            <a:r>
              <a:rPr lang="en-US" dirty="0">
                <a:hlinkClick r:id="rId3" tooltip="Deterministic algorithm"/>
              </a:rPr>
              <a:t>deterministic</a:t>
            </a:r>
            <a:r>
              <a:rPr lang="en-US" dirty="0"/>
              <a:t> so the same message always results in the same hash</a:t>
            </a:r>
          </a:p>
          <a:p>
            <a:r>
              <a:rPr lang="en-US" dirty="0"/>
              <a:t>it is quick to compute the hash value for any given message</a:t>
            </a:r>
          </a:p>
          <a:p>
            <a:r>
              <a:rPr lang="en-US" dirty="0"/>
              <a:t>it is </a:t>
            </a:r>
            <a:r>
              <a:rPr lang="en-US" dirty="0">
                <a:hlinkClick r:id="rId4" tooltip="Computational complexity theory"/>
              </a:rPr>
              <a:t>infeasible</a:t>
            </a:r>
            <a:r>
              <a:rPr lang="en-US" dirty="0"/>
              <a:t> to generate a message from its hash value except by trying all possible messages</a:t>
            </a:r>
          </a:p>
          <a:p>
            <a:r>
              <a:rPr lang="en-US" dirty="0"/>
              <a:t>a small change to a message should change the hash value so extensively that the new hash value appears uncorrelated with the old hash value</a:t>
            </a:r>
          </a:p>
          <a:p>
            <a:r>
              <a:rPr lang="en-US" dirty="0"/>
              <a:t>it is infeasible to find two different messages with the same hash value</a:t>
            </a:r>
            <a:br>
              <a:rPr lang="en-US" dirty="0"/>
            </a:br>
            <a:r>
              <a:rPr lang="en-US" dirty="0"/>
              <a:t>(from </a:t>
            </a:r>
            <a:r>
              <a:rPr lang="en-US" dirty="0">
                <a:hlinkClick r:id="rId5"/>
              </a:rPr>
              <a:t>https://en.wikipedia.org/wiki/Cryptographic_hash_function</a:t>
            </a:r>
            <a:r>
              <a:rPr lang="en-US" dirty="0"/>
              <a:t>) </a:t>
            </a:r>
          </a:p>
        </p:txBody>
      </p:sp>
    </p:spTree>
    <p:extLst>
      <p:ext uri="{BB962C8B-B14F-4D97-AF65-F5344CB8AC3E}">
        <p14:creationId xmlns:p14="http://schemas.microsoft.com/office/powerpoint/2010/main" val="13294490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Birthday Attack</a:t>
            </a:r>
          </a:p>
        </p:txBody>
      </p:sp>
      <p:sp>
        <p:nvSpPr>
          <p:cNvPr id="3" name="Content Placeholder 2"/>
          <p:cNvSpPr>
            <a:spLocks noGrp="1"/>
          </p:cNvSpPr>
          <p:nvPr>
            <p:ph idx="1"/>
          </p:nvPr>
        </p:nvSpPr>
        <p:spPr/>
        <p:txBody>
          <a:bodyPr>
            <a:normAutofit/>
          </a:bodyPr>
          <a:lstStyle/>
          <a:p>
            <a:r>
              <a:rPr lang="en-US" b="1" dirty="0"/>
              <a:t>Birthday Paradox: </a:t>
            </a:r>
            <a:r>
              <a:rPr lang="en-US" dirty="0"/>
              <a:t>chances that 2+ people share birthday in group of 23 is &gt; 50%. </a:t>
            </a:r>
            <a:endParaRPr lang="en-US" dirty="0">
              <a:effectLst/>
            </a:endParaRPr>
          </a:p>
          <a:p>
            <a:r>
              <a:rPr lang="en-US" dirty="0"/>
              <a:t>General formulation </a:t>
            </a:r>
          </a:p>
          <a:p>
            <a:pPr lvl="1"/>
            <a:r>
              <a:rPr lang="en-US" dirty="0"/>
              <a:t>function f() whose output is uniformly distributed over H possible outputs </a:t>
            </a:r>
          </a:p>
          <a:p>
            <a:pPr lvl="1"/>
            <a:r>
              <a:rPr lang="en-US" dirty="0"/>
              <a:t>Number of experiments Q(H) until we find a collision is approximately</a:t>
            </a:r>
          </a:p>
          <a:p>
            <a:pPr lvl="1"/>
            <a:endParaRPr lang="en-US" dirty="0"/>
          </a:p>
          <a:p>
            <a:pPr lvl="1"/>
            <a:endParaRPr lang="en-US" dirty="0"/>
          </a:p>
          <a:p>
            <a:pPr lvl="1"/>
            <a:endParaRPr lang="en-US" dirty="0"/>
          </a:p>
          <a:p>
            <a:pPr lvl="1"/>
            <a:endParaRPr lang="en-US" dirty="0"/>
          </a:p>
          <a:p>
            <a:endParaRPr lang="en-US" dirty="0"/>
          </a:p>
        </p:txBody>
      </p:sp>
      <p:pic>
        <p:nvPicPr>
          <p:cNvPr id="4" name="Picture 3"/>
          <p:cNvPicPr>
            <a:picLocks noChangeAspect="1"/>
          </p:cNvPicPr>
          <p:nvPr/>
        </p:nvPicPr>
        <p:blipFill>
          <a:blip r:embed="rId3"/>
          <a:stretch>
            <a:fillRect/>
          </a:stretch>
        </p:blipFill>
        <p:spPr>
          <a:xfrm>
            <a:off x="3410464" y="4165316"/>
            <a:ext cx="5047693" cy="2282507"/>
          </a:xfrm>
          <a:prstGeom prst="rect">
            <a:avLst/>
          </a:prstGeom>
        </p:spPr>
      </p:pic>
      <p:sp>
        <p:nvSpPr>
          <p:cNvPr id="5" name="TextBox 4"/>
          <p:cNvSpPr txBox="1"/>
          <p:nvPr/>
        </p:nvSpPr>
        <p:spPr>
          <a:xfrm>
            <a:off x="2106592" y="6447823"/>
            <a:ext cx="7219349" cy="369332"/>
          </a:xfrm>
          <a:prstGeom prst="rect">
            <a:avLst/>
          </a:prstGeom>
          <a:noFill/>
        </p:spPr>
        <p:txBody>
          <a:bodyPr wrap="none" rtlCol="0">
            <a:spAutoFit/>
          </a:bodyPr>
          <a:lstStyle/>
          <a:p>
            <a:r>
              <a:rPr lang="en-US" dirty="0">
                <a:hlinkClick r:id="rId4"/>
              </a:rPr>
              <a:t>https://betterexplained.com/articles/understanding-the-birthday-paradox/</a:t>
            </a:r>
            <a:r>
              <a:rPr lang="en-US" dirty="0"/>
              <a:t> </a:t>
            </a:r>
          </a:p>
        </p:txBody>
      </p:sp>
    </p:spTree>
    <p:extLst>
      <p:ext uri="{BB962C8B-B14F-4D97-AF65-F5344CB8AC3E}">
        <p14:creationId xmlns:p14="http://schemas.microsoft.com/office/powerpoint/2010/main" val="16786668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Practical Implications</a:t>
            </a:r>
          </a:p>
        </p:txBody>
      </p:sp>
      <p:sp>
        <p:nvSpPr>
          <p:cNvPr id="3" name="Content Placeholder 2"/>
          <p:cNvSpPr>
            <a:spLocks noGrp="1"/>
          </p:cNvSpPr>
          <p:nvPr>
            <p:ph idx="1"/>
          </p:nvPr>
        </p:nvSpPr>
        <p:spPr/>
        <p:txBody>
          <a:bodyPr/>
          <a:lstStyle/>
          <a:p>
            <a:r>
              <a:rPr lang="en-US" dirty="0"/>
              <a:t>Why is this relevant to hash sizes? </a:t>
            </a:r>
          </a:p>
          <a:p>
            <a:r>
              <a:rPr lang="en-US" dirty="0"/>
              <a:t>Choosing two messages that have the same hash h(x) = h(x’) is more practical than you might think. </a:t>
            </a:r>
            <a:endParaRPr lang="en-US" dirty="0">
              <a:effectLst/>
            </a:endParaRPr>
          </a:p>
          <a:p>
            <a:endParaRPr lang="en-US" dirty="0"/>
          </a:p>
        </p:txBody>
      </p:sp>
    </p:spTree>
    <p:extLst>
      <p:ext uri="{BB962C8B-B14F-4D97-AF65-F5344CB8AC3E}">
        <p14:creationId xmlns:p14="http://schemas.microsoft.com/office/powerpoint/2010/main" val="30593441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cryptographic hash functions</a:t>
            </a:r>
          </a:p>
        </p:txBody>
      </p:sp>
      <p:sp>
        <p:nvSpPr>
          <p:cNvPr id="3" name="Content Placeholder 2"/>
          <p:cNvSpPr>
            <a:spLocks noGrp="1"/>
          </p:cNvSpPr>
          <p:nvPr>
            <p:ph idx="1"/>
          </p:nvPr>
        </p:nvSpPr>
        <p:spPr/>
        <p:txBody>
          <a:bodyPr/>
          <a:lstStyle/>
          <a:p>
            <a:r>
              <a:rPr lang="en-US" dirty="0"/>
              <a:t>MD5 (128-bit digest) [don’t use this] </a:t>
            </a:r>
          </a:p>
          <a:p>
            <a:r>
              <a:rPr lang="en-US" dirty="0"/>
              <a:t>SHA-1 (160-bit digest) [stop using this*] </a:t>
            </a:r>
          </a:p>
          <a:p>
            <a:r>
              <a:rPr lang="en-US" dirty="0"/>
              <a:t>SHA-256 (256-bit digest)</a:t>
            </a:r>
          </a:p>
          <a:p>
            <a:r>
              <a:rPr lang="en-US" dirty="0"/>
              <a:t>SHA-512 (512-bit digest) </a:t>
            </a:r>
          </a:p>
          <a:p>
            <a:r>
              <a:rPr lang="en-US" dirty="0"/>
              <a:t>SHA-3 [recent competition winner] </a:t>
            </a:r>
            <a:endParaRPr lang="en-US" dirty="0">
              <a:effectLst/>
            </a:endParaRPr>
          </a:p>
          <a:p>
            <a:endParaRPr lang="en-US" dirty="0"/>
          </a:p>
        </p:txBody>
      </p:sp>
    </p:spTree>
    <p:extLst>
      <p:ext uri="{BB962C8B-B14F-4D97-AF65-F5344CB8AC3E}">
        <p14:creationId xmlns:p14="http://schemas.microsoft.com/office/powerpoint/2010/main" val="796294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Structure of a Hash</a:t>
            </a:r>
          </a:p>
        </p:txBody>
      </p:sp>
      <p:pic>
        <p:nvPicPr>
          <p:cNvPr id="4" name="Content Placeholder 3"/>
          <p:cNvPicPr>
            <a:picLocks noGrp="1" noChangeAspect="1"/>
          </p:cNvPicPr>
          <p:nvPr>
            <p:ph idx="1"/>
          </p:nvPr>
        </p:nvPicPr>
        <p:blipFill>
          <a:blip r:embed="rId2"/>
          <a:stretch>
            <a:fillRect/>
          </a:stretch>
        </p:blipFill>
        <p:spPr>
          <a:xfrm>
            <a:off x="2237557" y="1825625"/>
            <a:ext cx="7716886" cy="4351338"/>
          </a:xfrm>
          <a:prstGeom prst="rect">
            <a:avLst/>
          </a:prstGeom>
        </p:spPr>
      </p:pic>
    </p:spTree>
    <p:extLst>
      <p:ext uri="{BB962C8B-B14F-4D97-AF65-F5344CB8AC3E}">
        <p14:creationId xmlns:p14="http://schemas.microsoft.com/office/powerpoint/2010/main" val="24211860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of SHA parameters</a:t>
            </a:r>
          </a:p>
        </p:txBody>
      </p:sp>
      <p:pic>
        <p:nvPicPr>
          <p:cNvPr id="4" name="Content Placeholder 3"/>
          <p:cNvPicPr>
            <a:picLocks noGrp="1" noChangeAspect="1"/>
          </p:cNvPicPr>
          <p:nvPr>
            <p:ph idx="1"/>
          </p:nvPr>
        </p:nvPicPr>
        <p:blipFill>
          <a:blip r:embed="rId3"/>
          <a:stretch>
            <a:fillRect/>
          </a:stretch>
        </p:blipFill>
        <p:spPr>
          <a:xfrm>
            <a:off x="1045340" y="1825625"/>
            <a:ext cx="10101320" cy="4351338"/>
          </a:xfrm>
          <a:prstGeom prst="rect">
            <a:avLst/>
          </a:prstGeom>
        </p:spPr>
      </p:pic>
    </p:spTree>
    <p:extLst>
      <p:ext uri="{BB962C8B-B14F-4D97-AF65-F5344CB8AC3E}">
        <p14:creationId xmlns:p14="http://schemas.microsoft.com/office/powerpoint/2010/main" val="28122635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SHA-512</a:t>
            </a:r>
          </a:p>
        </p:txBody>
      </p:sp>
      <p:pic>
        <p:nvPicPr>
          <p:cNvPr id="4" name="Content Placeholder 3"/>
          <p:cNvPicPr>
            <a:picLocks noGrp="1" noChangeAspect="1"/>
          </p:cNvPicPr>
          <p:nvPr>
            <p:ph idx="1"/>
          </p:nvPr>
        </p:nvPicPr>
        <p:blipFill>
          <a:blip r:embed="rId2"/>
          <a:stretch>
            <a:fillRect/>
          </a:stretch>
        </p:blipFill>
        <p:spPr>
          <a:xfrm>
            <a:off x="1804087" y="1312347"/>
            <a:ext cx="7450238" cy="5459156"/>
          </a:xfrm>
          <a:prstGeom prst="rect">
            <a:avLst/>
          </a:prstGeom>
        </p:spPr>
      </p:pic>
    </p:spTree>
    <p:extLst>
      <p:ext uri="{BB962C8B-B14F-4D97-AF65-F5344CB8AC3E}">
        <p14:creationId xmlns:p14="http://schemas.microsoft.com/office/powerpoint/2010/main" val="3588948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SHA-512 function</a:t>
            </a:r>
          </a:p>
        </p:txBody>
      </p:sp>
      <p:pic>
        <p:nvPicPr>
          <p:cNvPr id="4" name="Content Placeholder 3"/>
          <p:cNvPicPr>
            <a:picLocks noGrp="1" noChangeAspect="1"/>
          </p:cNvPicPr>
          <p:nvPr>
            <p:ph idx="1"/>
          </p:nvPr>
        </p:nvPicPr>
        <p:blipFill>
          <a:blip r:embed="rId2"/>
          <a:stretch>
            <a:fillRect/>
          </a:stretch>
        </p:blipFill>
        <p:spPr>
          <a:xfrm>
            <a:off x="5412258" y="215930"/>
            <a:ext cx="6586153" cy="6525915"/>
          </a:xfrm>
          <a:prstGeom prst="rect">
            <a:avLst/>
          </a:prstGeom>
        </p:spPr>
      </p:pic>
    </p:spTree>
    <p:extLst>
      <p:ext uri="{BB962C8B-B14F-4D97-AF65-F5344CB8AC3E}">
        <p14:creationId xmlns:p14="http://schemas.microsoft.com/office/powerpoint/2010/main" val="3035777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t>Identification vs Authentication</a:t>
            </a:r>
          </a:p>
          <a:p>
            <a:r>
              <a:rPr lang="en-US" dirty="0"/>
              <a:t>Passwords</a:t>
            </a:r>
          </a:p>
          <a:p>
            <a:r>
              <a:rPr lang="en-US" dirty="0"/>
              <a:t>Password Attacks </a:t>
            </a:r>
          </a:p>
          <a:p>
            <a:r>
              <a:rPr lang="en-US" dirty="0"/>
              <a:t>Password Protection</a:t>
            </a:r>
          </a:p>
          <a:p>
            <a:r>
              <a:rPr lang="en-US" dirty="0"/>
              <a:t>Biometrics</a:t>
            </a:r>
          </a:p>
        </p:txBody>
      </p:sp>
    </p:spTree>
    <p:extLst>
      <p:ext uri="{BB962C8B-B14F-4D97-AF65-F5344CB8AC3E}">
        <p14:creationId xmlns:p14="http://schemas.microsoft.com/office/powerpoint/2010/main" val="9946245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SHA-512</a:t>
            </a:r>
          </a:p>
        </p:txBody>
      </p:sp>
      <p:pic>
        <p:nvPicPr>
          <p:cNvPr id="4" name="Content Placeholder 3"/>
          <p:cNvPicPr>
            <a:picLocks noGrp="1" noChangeAspect="1"/>
          </p:cNvPicPr>
          <p:nvPr>
            <p:ph idx="1"/>
          </p:nvPr>
        </p:nvPicPr>
        <p:blipFill>
          <a:blip r:embed="rId2"/>
          <a:stretch>
            <a:fillRect/>
          </a:stretch>
        </p:blipFill>
        <p:spPr>
          <a:xfrm>
            <a:off x="4325923" y="40897"/>
            <a:ext cx="7548920" cy="6817103"/>
          </a:xfrm>
          <a:prstGeom prst="rect">
            <a:avLst/>
          </a:prstGeom>
        </p:spPr>
      </p:pic>
    </p:spTree>
    <p:extLst>
      <p:ext uri="{BB962C8B-B14F-4D97-AF65-F5344CB8AC3E}">
        <p14:creationId xmlns:p14="http://schemas.microsoft.com/office/powerpoint/2010/main" val="41381912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trike="sngStrike" dirty="0"/>
              <a:t>Identification vs Authentication</a:t>
            </a:r>
          </a:p>
          <a:p>
            <a:r>
              <a:rPr lang="en-US" strike="sngStrike" dirty="0"/>
              <a:t>Passwords</a:t>
            </a:r>
          </a:p>
          <a:p>
            <a:r>
              <a:rPr lang="en-US" strike="sngStrike" dirty="0"/>
              <a:t>Password Attacks</a:t>
            </a:r>
          </a:p>
          <a:p>
            <a:r>
              <a:rPr lang="en-US" strike="sngStrike" dirty="0"/>
              <a:t>Password Protection</a:t>
            </a:r>
          </a:p>
          <a:p>
            <a:r>
              <a:rPr lang="en-US" dirty="0"/>
              <a:t>Biometrics</a:t>
            </a:r>
          </a:p>
        </p:txBody>
      </p:sp>
    </p:spTree>
    <p:extLst>
      <p:ext uri="{BB962C8B-B14F-4D97-AF65-F5344CB8AC3E}">
        <p14:creationId xmlns:p14="http://schemas.microsoft.com/office/powerpoint/2010/main" val="39541320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Biometrics for authentication</a:t>
            </a:r>
          </a:p>
        </p:txBody>
      </p:sp>
      <p:sp>
        <p:nvSpPr>
          <p:cNvPr id="3" name="Content Placeholder 2"/>
          <p:cNvSpPr>
            <a:spLocks noGrp="1"/>
          </p:cNvSpPr>
          <p:nvPr>
            <p:ph idx="1"/>
          </p:nvPr>
        </p:nvSpPr>
        <p:spPr/>
        <p:txBody>
          <a:bodyPr>
            <a:normAutofit lnSpcReduction="10000"/>
          </a:bodyPr>
          <a:lstStyle/>
          <a:p>
            <a:r>
              <a:rPr lang="en-US" dirty="0"/>
              <a:t>Fingerprint</a:t>
            </a:r>
          </a:p>
          <a:p>
            <a:r>
              <a:rPr lang="en-US" dirty="0"/>
              <a:t>Hand geometry</a:t>
            </a:r>
          </a:p>
          <a:p>
            <a:r>
              <a:rPr lang="en-US" dirty="0"/>
              <a:t>Retina and iris</a:t>
            </a:r>
          </a:p>
          <a:p>
            <a:r>
              <a:rPr lang="en-US" dirty="0"/>
              <a:t>Voice</a:t>
            </a:r>
          </a:p>
          <a:p>
            <a:r>
              <a:rPr lang="en-US" dirty="0"/>
              <a:t>Handwriting</a:t>
            </a:r>
          </a:p>
          <a:p>
            <a:r>
              <a:rPr lang="en-US" dirty="0"/>
              <a:t>Typing characteristics</a:t>
            </a:r>
          </a:p>
          <a:p>
            <a:r>
              <a:rPr lang="en-US" dirty="0"/>
              <a:t>Blood vessels in the finger of the hand</a:t>
            </a:r>
          </a:p>
          <a:p>
            <a:r>
              <a:rPr lang="en-US" dirty="0"/>
              <a:t>Face</a:t>
            </a:r>
          </a:p>
          <a:p>
            <a:r>
              <a:rPr lang="en-US" dirty="0"/>
              <a:t>Facial features</a:t>
            </a:r>
          </a:p>
        </p:txBody>
      </p:sp>
    </p:spTree>
    <p:extLst>
      <p:ext uri="{BB962C8B-B14F-4D97-AF65-F5344CB8AC3E}">
        <p14:creationId xmlns:p14="http://schemas.microsoft.com/office/powerpoint/2010/main" val="35048798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biometrics</a:t>
            </a:r>
          </a:p>
        </p:txBody>
      </p:sp>
      <p:sp>
        <p:nvSpPr>
          <p:cNvPr id="3" name="Content Placeholder 2"/>
          <p:cNvSpPr>
            <a:spLocks noGrp="1"/>
          </p:cNvSpPr>
          <p:nvPr>
            <p:ph idx="1"/>
          </p:nvPr>
        </p:nvSpPr>
        <p:spPr/>
        <p:txBody>
          <a:bodyPr/>
          <a:lstStyle/>
          <a:p>
            <a:r>
              <a:rPr lang="en-US" dirty="0"/>
              <a:t>Intrusive</a:t>
            </a:r>
          </a:p>
          <a:p>
            <a:r>
              <a:rPr lang="en-US" dirty="0"/>
              <a:t>Costly</a:t>
            </a:r>
          </a:p>
          <a:p>
            <a:r>
              <a:rPr lang="en-US" dirty="0"/>
              <a:t>Single point of failure</a:t>
            </a:r>
          </a:p>
          <a:p>
            <a:r>
              <a:rPr lang="en-US" dirty="0"/>
              <a:t>Threshold for acceptance</a:t>
            </a:r>
          </a:p>
          <a:p>
            <a:r>
              <a:rPr lang="en-US" dirty="0"/>
              <a:t>False reading</a:t>
            </a:r>
          </a:p>
        </p:txBody>
      </p:sp>
    </p:spTree>
    <p:extLst>
      <p:ext uri="{BB962C8B-B14F-4D97-AF65-F5344CB8AC3E}">
        <p14:creationId xmlns:p14="http://schemas.microsoft.com/office/powerpoint/2010/main" val="20788837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Confusion Matrix</a:t>
            </a:r>
          </a:p>
        </p:txBody>
      </p:sp>
      <p:pic>
        <p:nvPicPr>
          <p:cNvPr id="4" name="Content Placeholder 3"/>
          <p:cNvPicPr>
            <a:picLocks noGrp="1" noChangeAspect="1"/>
          </p:cNvPicPr>
          <p:nvPr>
            <p:ph idx="1"/>
          </p:nvPr>
        </p:nvPicPr>
        <p:blipFill>
          <a:blip r:embed="rId3"/>
          <a:stretch>
            <a:fillRect/>
          </a:stretch>
        </p:blipFill>
        <p:spPr>
          <a:xfrm>
            <a:off x="3995737" y="2129631"/>
            <a:ext cx="4200525" cy="3743325"/>
          </a:xfrm>
          <a:prstGeom prst="rect">
            <a:avLst/>
          </a:prstGeom>
        </p:spPr>
      </p:pic>
    </p:spTree>
    <p:extLst>
      <p:ext uri="{BB962C8B-B14F-4D97-AF65-F5344CB8AC3E}">
        <p14:creationId xmlns:p14="http://schemas.microsoft.com/office/powerpoint/2010/main" val="4176998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Sensitivity vs specificity vs accuracy</a:t>
            </a:r>
          </a:p>
        </p:txBody>
      </p:sp>
      <p:sp>
        <p:nvSpPr>
          <p:cNvPr id="3" name="Content Placeholder 2"/>
          <p:cNvSpPr>
            <a:spLocks noGrp="1"/>
          </p:cNvSpPr>
          <p:nvPr>
            <p:ph idx="1"/>
          </p:nvPr>
        </p:nvSpPr>
        <p:spPr/>
        <p:txBody>
          <a:bodyPr/>
          <a:lstStyle/>
          <a:p>
            <a:r>
              <a:rPr lang="en-US" b="1" dirty="0"/>
              <a:t>Sensitivity</a:t>
            </a:r>
            <a:r>
              <a:rPr lang="en-US" dirty="0"/>
              <a:t>: degree to which the sensor selects the names that correctly match the person</a:t>
            </a:r>
          </a:p>
          <a:p>
            <a:r>
              <a:rPr lang="en-US" b="1" dirty="0"/>
              <a:t>Specificity</a:t>
            </a:r>
            <a:r>
              <a:rPr lang="en-US" dirty="0"/>
              <a:t>: proportion of negative results among people who are not sought</a:t>
            </a:r>
          </a:p>
          <a:p>
            <a:r>
              <a:rPr lang="en-US" b="1" dirty="0"/>
              <a:t>Accuracy</a:t>
            </a:r>
            <a:r>
              <a:rPr lang="en-US" dirty="0"/>
              <a:t>: degree to which the test correctly flags the condition or situation</a:t>
            </a:r>
          </a:p>
          <a:p>
            <a:r>
              <a:rPr lang="en-US" b="1" dirty="0"/>
              <a:t>Prevalence</a:t>
            </a:r>
            <a:r>
              <a:rPr lang="en-US" dirty="0"/>
              <a:t>: how common a condition or situation is</a:t>
            </a:r>
          </a:p>
          <a:p>
            <a:r>
              <a:rPr lang="en-US" dirty="0">
                <a:solidFill>
                  <a:srgbClr val="FF0000"/>
                </a:solidFill>
              </a:rPr>
              <a:t>Let’s derive the formulas based on the confusion matrix</a:t>
            </a:r>
          </a:p>
        </p:txBody>
      </p:sp>
    </p:spTree>
    <p:extLst>
      <p:ext uri="{BB962C8B-B14F-4D97-AF65-F5344CB8AC3E}">
        <p14:creationId xmlns:p14="http://schemas.microsoft.com/office/powerpoint/2010/main" val="2068134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Password attacks are fairly easy if one has the hashes</a:t>
            </a:r>
          </a:p>
          <a:p>
            <a:pPr lvl="1"/>
            <a:r>
              <a:rPr lang="en-US" dirty="0"/>
              <a:t>How easy is it to get the hash?</a:t>
            </a:r>
          </a:p>
          <a:p>
            <a:r>
              <a:rPr lang="en-US" dirty="0"/>
              <a:t>Hashing, salts, &amp; peppers are ways to securely store passwords</a:t>
            </a:r>
          </a:p>
          <a:p>
            <a:pPr lvl="1"/>
            <a:r>
              <a:rPr lang="en-US" dirty="0"/>
              <a:t>Not all hashes are as strong</a:t>
            </a:r>
          </a:p>
          <a:p>
            <a:r>
              <a:rPr lang="en-US" dirty="0"/>
              <a:t>Hashing is a mathematical function that diffuses and transposes the password information</a:t>
            </a:r>
          </a:p>
          <a:p>
            <a:r>
              <a:rPr lang="en-US" dirty="0"/>
              <a:t>NIST: good password guidelines</a:t>
            </a:r>
          </a:p>
          <a:p>
            <a:r>
              <a:rPr lang="en-US" dirty="0"/>
              <a:t>Biometrics may be the future… for better or worse</a:t>
            </a:r>
          </a:p>
        </p:txBody>
      </p:sp>
    </p:spTree>
    <p:extLst>
      <p:ext uri="{BB962C8B-B14F-4D97-AF65-F5344CB8AC3E}">
        <p14:creationId xmlns:p14="http://schemas.microsoft.com/office/powerpoint/2010/main" val="32655280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a:t>
            </a:r>
          </a:p>
        </p:txBody>
      </p:sp>
      <p:sp>
        <p:nvSpPr>
          <p:cNvPr id="3" name="Content Placeholder 2"/>
          <p:cNvSpPr>
            <a:spLocks noGrp="1"/>
          </p:cNvSpPr>
          <p:nvPr>
            <p:ph idx="1"/>
          </p:nvPr>
        </p:nvSpPr>
        <p:spPr/>
        <p:txBody>
          <a:bodyPr>
            <a:normAutofit fontScale="92500" lnSpcReduction="10000"/>
          </a:bodyPr>
          <a:lstStyle/>
          <a:p>
            <a:r>
              <a:rPr lang="en-US" dirty="0"/>
              <a:t>Hashing Tutorial </a:t>
            </a:r>
            <a:r>
              <a:rPr lang="en-US" dirty="0">
                <a:hlinkClick r:id="rId2"/>
              </a:rPr>
              <a:t>https://www.tutorialspoint.com/cryptography/cryptography_hash_functions.htm</a:t>
            </a:r>
            <a:endParaRPr lang="en-US" dirty="0"/>
          </a:p>
          <a:p>
            <a:r>
              <a:rPr lang="en-US" dirty="0" err="1"/>
              <a:t>Computerphile</a:t>
            </a:r>
            <a:r>
              <a:rPr lang="en-US" dirty="0"/>
              <a:t> videos </a:t>
            </a:r>
            <a:r>
              <a:rPr lang="en-US" dirty="0">
                <a:hlinkClick r:id="rId3"/>
              </a:rPr>
              <a:t>–</a:t>
            </a:r>
            <a:r>
              <a:rPr lang="en-US" dirty="0"/>
              <a:t> good intro</a:t>
            </a:r>
            <a:endParaRPr lang="en-US" dirty="0">
              <a:hlinkClick r:id="rId3"/>
            </a:endParaRPr>
          </a:p>
          <a:p>
            <a:pPr lvl="1"/>
            <a:r>
              <a:rPr lang="en-US" dirty="0">
                <a:hlinkClick r:id="rId3"/>
              </a:rPr>
              <a:t>https://www.youtube.com/watch?v=b4b8ktEV4Bg</a:t>
            </a:r>
            <a:endParaRPr lang="en-US" dirty="0"/>
          </a:p>
          <a:p>
            <a:pPr lvl="1"/>
            <a:r>
              <a:rPr lang="en-US" dirty="0">
                <a:hlinkClick r:id="rId4"/>
              </a:rPr>
              <a:t>https://www.youtube.com/watch?v=8ZtInClXe1Q</a:t>
            </a:r>
            <a:r>
              <a:rPr lang="en-US" dirty="0"/>
              <a:t> </a:t>
            </a:r>
          </a:p>
          <a:p>
            <a:r>
              <a:rPr lang="en-US" dirty="0"/>
              <a:t>Great explanation on one way hash functions </a:t>
            </a:r>
            <a:r>
              <a:rPr lang="en-US" dirty="0">
                <a:hlinkClick r:id="rId5"/>
              </a:rPr>
              <a:t>https://security.stackexchange.com/questions/11717/why-are-hash-functions-one-way-if-i-know-the-algorithm-why-cant-i-calculate-t/19658#19658</a:t>
            </a:r>
            <a:endParaRPr lang="en-US" dirty="0"/>
          </a:p>
          <a:p>
            <a:r>
              <a:rPr lang="en-US" dirty="0" err="1"/>
              <a:t>Crackstation</a:t>
            </a:r>
            <a:r>
              <a:rPr lang="en-US" dirty="0"/>
              <a:t> on salts: </a:t>
            </a:r>
            <a:r>
              <a:rPr lang="en-US" dirty="0">
                <a:hlinkClick r:id="rId6"/>
              </a:rPr>
              <a:t>https://crackstation.net/hashing-security.htm#salt</a:t>
            </a:r>
            <a:r>
              <a:rPr lang="en-US" dirty="0"/>
              <a:t> </a:t>
            </a:r>
          </a:p>
          <a:p>
            <a:endParaRPr lang="en-US" dirty="0"/>
          </a:p>
          <a:p>
            <a:endParaRPr lang="en-US" dirty="0"/>
          </a:p>
        </p:txBody>
      </p:sp>
    </p:spTree>
    <p:extLst>
      <p:ext uri="{BB962C8B-B14F-4D97-AF65-F5344CB8AC3E}">
        <p14:creationId xmlns:p14="http://schemas.microsoft.com/office/powerpoint/2010/main" val="1641323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Identification vs Authentication</a:t>
            </a:r>
          </a:p>
        </p:txBody>
      </p:sp>
      <p:sp>
        <p:nvSpPr>
          <p:cNvPr id="3" name="Content Placeholder 2"/>
          <p:cNvSpPr>
            <a:spLocks noGrp="1"/>
          </p:cNvSpPr>
          <p:nvPr>
            <p:ph idx="1"/>
          </p:nvPr>
        </p:nvSpPr>
        <p:spPr/>
        <p:txBody>
          <a:bodyPr/>
          <a:lstStyle/>
          <a:p>
            <a:r>
              <a:rPr lang="en-US" dirty="0"/>
              <a:t>What is the difference?</a:t>
            </a:r>
          </a:p>
          <a:p>
            <a:r>
              <a:rPr lang="en-US" dirty="0"/>
              <a:t>Why is it important?</a:t>
            </a:r>
          </a:p>
          <a:p>
            <a:r>
              <a:rPr lang="en-US" dirty="0"/>
              <a:t>Which one should be private? Which should be public? Why?</a:t>
            </a:r>
          </a:p>
        </p:txBody>
      </p:sp>
      <p:pic>
        <p:nvPicPr>
          <p:cNvPr id="1026" name="Picture 2" descr="Image result for authentication vs identific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5878" y="3686289"/>
            <a:ext cx="8700244" cy="262561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982492" y="6467288"/>
            <a:ext cx="5791585" cy="369332"/>
          </a:xfrm>
          <a:prstGeom prst="rect">
            <a:avLst/>
          </a:prstGeom>
        </p:spPr>
        <p:txBody>
          <a:bodyPr wrap="none">
            <a:spAutoFit/>
          </a:bodyPr>
          <a:lstStyle/>
          <a:p>
            <a:r>
              <a:rPr lang="en-US" dirty="0"/>
              <a:t>https://technet.microsoft.com/en-us/library/cc512578.aspx</a:t>
            </a:r>
          </a:p>
        </p:txBody>
      </p:sp>
    </p:spTree>
    <p:extLst>
      <p:ext uri="{BB962C8B-B14F-4D97-AF65-F5344CB8AC3E}">
        <p14:creationId xmlns:p14="http://schemas.microsoft.com/office/powerpoint/2010/main" val="3639485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trike="sngStrike" dirty="0"/>
              <a:t>Identification vs Authentication</a:t>
            </a:r>
          </a:p>
          <a:p>
            <a:r>
              <a:rPr lang="en-US" dirty="0"/>
              <a:t>Passwords</a:t>
            </a:r>
          </a:p>
          <a:p>
            <a:r>
              <a:rPr lang="en-US" dirty="0"/>
              <a:t>Password Attacks</a:t>
            </a:r>
          </a:p>
          <a:p>
            <a:r>
              <a:rPr lang="en-US" dirty="0"/>
              <a:t>Password Protection</a:t>
            </a:r>
          </a:p>
          <a:p>
            <a:r>
              <a:rPr lang="en-US" dirty="0"/>
              <a:t>Biometrics</a:t>
            </a:r>
          </a:p>
        </p:txBody>
      </p:sp>
    </p:spTree>
    <p:extLst>
      <p:ext uri="{BB962C8B-B14F-4D97-AF65-F5344CB8AC3E}">
        <p14:creationId xmlns:p14="http://schemas.microsoft.com/office/powerpoint/2010/main" val="4287791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Passwords</a:t>
            </a:r>
          </a:p>
        </p:txBody>
      </p:sp>
      <p:sp>
        <p:nvSpPr>
          <p:cNvPr id="3" name="Content Placeholder 2"/>
          <p:cNvSpPr>
            <a:spLocks noGrp="1"/>
          </p:cNvSpPr>
          <p:nvPr>
            <p:ph idx="1"/>
          </p:nvPr>
        </p:nvSpPr>
        <p:spPr/>
        <p:txBody>
          <a:bodyPr/>
          <a:lstStyle/>
          <a:p>
            <a:r>
              <a:rPr lang="en-US" dirty="0"/>
              <a:t>Speak “friend” and enter</a:t>
            </a:r>
          </a:p>
          <a:p>
            <a:r>
              <a:rPr lang="en-US" dirty="0"/>
              <a:t>Problems?</a:t>
            </a:r>
          </a:p>
          <a:p>
            <a:pPr lvl="1"/>
            <a:r>
              <a:rPr lang="en-US" dirty="0"/>
              <a:t>Use</a:t>
            </a:r>
          </a:p>
          <a:p>
            <a:pPr lvl="1"/>
            <a:r>
              <a:rPr lang="en-US" dirty="0"/>
              <a:t>Disclosure</a:t>
            </a:r>
          </a:p>
          <a:p>
            <a:pPr lvl="1"/>
            <a:r>
              <a:rPr lang="en-US" dirty="0"/>
              <a:t>Revocation</a:t>
            </a:r>
          </a:p>
          <a:p>
            <a:pPr lvl="1"/>
            <a:r>
              <a:rPr lang="en-US" dirty="0"/>
              <a:t>Loss</a:t>
            </a:r>
          </a:p>
        </p:txBody>
      </p:sp>
      <p:pic>
        <p:nvPicPr>
          <p:cNvPr id="2050" name="Picture 2" descr="Image result for speak friend and en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7461" y="857250"/>
            <a:ext cx="6000750" cy="6000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859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trike="sngStrike" dirty="0"/>
              <a:t>Identification vs Authentication</a:t>
            </a:r>
          </a:p>
          <a:p>
            <a:r>
              <a:rPr lang="en-US" strike="sngStrike" dirty="0"/>
              <a:t>Passwords</a:t>
            </a:r>
          </a:p>
          <a:p>
            <a:r>
              <a:rPr lang="en-US" dirty="0"/>
              <a:t>Password Attacks</a:t>
            </a:r>
          </a:p>
          <a:p>
            <a:r>
              <a:rPr lang="en-US" dirty="0"/>
              <a:t>Password Protection</a:t>
            </a:r>
          </a:p>
          <a:p>
            <a:r>
              <a:rPr lang="en-US" dirty="0"/>
              <a:t>Biometrics</a:t>
            </a:r>
          </a:p>
        </p:txBody>
      </p:sp>
    </p:spTree>
    <p:extLst>
      <p:ext uri="{BB962C8B-B14F-4D97-AF65-F5344CB8AC3E}">
        <p14:creationId xmlns:p14="http://schemas.microsoft.com/office/powerpoint/2010/main" val="3239810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Password vulnerabilities</a:t>
            </a:r>
          </a:p>
        </p:txBody>
      </p:sp>
      <p:sp>
        <p:nvSpPr>
          <p:cNvPr id="3" name="Content Placeholder 2"/>
          <p:cNvSpPr>
            <a:spLocks noGrp="1"/>
          </p:cNvSpPr>
          <p:nvPr>
            <p:ph idx="1"/>
          </p:nvPr>
        </p:nvSpPr>
        <p:spPr/>
        <p:txBody>
          <a:bodyPr>
            <a:normAutofit fontScale="77500" lnSpcReduction="20000"/>
          </a:bodyPr>
          <a:lstStyle/>
          <a:p>
            <a:r>
              <a:rPr lang="en-US" dirty="0"/>
              <a:t>No password</a:t>
            </a:r>
          </a:p>
          <a:p>
            <a:r>
              <a:rPr lang="en-US" dirty="0"/>
              <a:t>Same as UID</a:t>
            </a:r>
          </a:p>
          <a:p>
            <a:r>
              <a:rPr lang="en-US" dirty="0"/>
              <a:t>From common word list</a:t>
            </a:r>
          </a:p>
          <a:p>
            <a:r>
              <a:rPr lang="en-US" dirty="0"/>
              <a:t>Contained in a short college dictionary</a:t>
            </a:r>
          </a:p>
          <a:p>
            <a:r>
              <a:rPr lang="en-US" dirty="0"/>
              <a:t>Contained in complete English word list</a:t>
            </a:r>
          </a:p>
          <a:p>
            <a:r>
              <a:rPr lang="en-US" dirty="0"/>
              <a:t>Contained in common non-English-language dictionaries</a:t>
            </a:r>
          </a:p>
          <a:p>
            <a:r>
              <a:rPr lang="en-US" dirty="0"/>
              <a:t>Contained in short college dictionary with capitalizations, substitutions etc.</a:t>
            </a:r>
          </a:p>
          <a:p>
            <a:r>
              <a:rPr lang="en-US" dirty="0"/>
              <a:t>Contained in complete English dictionary with capitalizations, substitutions etc.</a:t>
            </a:r>
          </a:p>
          <a:p>
            <a:r>
              <a:rPr lang="en-US" dirty="0"/>
              <a:t>Contained in common non-English-language dictionaries with capitalizations, substitutions etc.</a:t>
            </a:r>
          </a:p>
          <a:p>
            <a:r>
              <a:rPr lang="en-US" dirty="0"/>
              <a:t>Obtained by brute force using alphanumeric characters</a:t>
            </a:r>
          </a:p>
          <a:p>
            <a:r>
              <a:rPr lang="en-US" dirty="0"/>
              <a:t>Obtained by brute force using all characters</a:t>
            </a:r>
          </a:p>
          <a:p>
            <a:endParaRPr lang="en-US" dirty="0"/>
          </a:p>
          <a:p>
            <a:endParaRPr lang="en-US" dirty="0"/>
          </a:p>
        </p:txBody>
      </p:sp>
    </p:spTree>
    <p:extLst>
      <p:ext uri="{BB962C8B-B14F-4D97-AF65-F5344CB8AC3E}">
        <p14:creationId xmlns:p14="http://schemas.microsoft.com/office/powerpoint/2010/main" val="1051601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22400</TotalTime>
  <Words>3322</Words>
  <Application>Microsoft Macintosh PowerPoint</Application>
  <PresentationFormat>Widescreen</PresentationFormat>
  <Paragraphs>348</Paragraphs>
  <Slides>47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Cambria Math</vt:lpstr>
      <vt:lpstr>Office Theme</vt:lpstr>
      <vt:lpstr>Authentication</vt:lpstr>
      <vt:lpstr>Administrative Stuff</vt:lpstr>
      <vt:lpstr>What does a security professional do?</vt:lpstr>
      <vt:lpstr>Outline</vt:lpstr>
      <vt:lpstr>Identification vs Authentication</vt:lpstr>
      <vt:lpstr>Outline</vt:lpstr>
      <vt:lpstr>Passwords</vt:lpstr>
      <vt:lpstr>Outline</vt:lpstr>
      <vt:lpstr>Password vulnerabilities</vt:lpstr>
      <vt:lpstr>Common passwords</vt:lpstr>
      <vt:lpstr>Password strength</vt:lpstr>
      <vt:lpstr>A little bit of information theory</vt:lpstr>
      <vt:lpstr>What if the coin had heads on both sides?</vt:lpstr>
      <vt:lpstr>What if you had a fair 6 sided die?</vt:lpstr>
      <vt:lpstr>Another example</vt:lpstr>
      <vt:lpstr>Entropy</vt:lpstr>
      <vt:lpstr>So what does all this have to do with the comic???</vt:lpstr>
      <vt:lpstr>Outline</vt:lpstr>
      <vt:lpstr>How NOT to store a password?</vt:lpstr>
      <vt:lpstr>Hashing</vt:lpstr>
      <vt:lpstr>Password Attacks</vt:lpstr>
      <vt:lpstr>Dictionary attacks</vt:lpstr>
      <vt:lpstr>Rainbow tables</vt:lpstr>
      <vt:lpstr>Outline</vt:lpstr>
      <vt:lpstr>Password protection</vt:lpstr>
      <vt:lpstr>Better passwords</vt:lpstr>
      <vt:lpstr>Salt and Pepper</vt:lpstr>
      <vt:lpstr>Hash Functions</vt:lpstr>
      <vt:lpstr>Why are hashes useful?</vt:lpstr>
      <vt:lpstr>Hash functions</vt:lpstr>
      <vt:lpstr>Cryptographic Hash Functions</vt:lpstr>
      <vt:lpstr>In other words</vt:lpstr>
      <vt:lpstr>Birthday Attack</vt:lpstr>
      <vt:lpstr>Practical Implications</vt:lpstr>
      <vt:lpstr>Some cryptographic hash functions</vt:lpstr>
      <vt:lpstr>General Structure of a Hash</vt:lpstr>
      <vt:lpstr>Comparison of SHA parameters</vt:lpstr>
      <vt:lpstr>SHA-512</vt:lpstr>
      <vt:lpstr>SHA-512 function</vt:lpstr>
      <vt:lpstr>SHA-512</vt:lpstr>
      <vt:lpstr>Outline</vt:lpstr>
      <vt:lpstr>Biometrics for authentication</vt:lpstr>
      <vt:lpstr>Problems with biometrics</vt:lpstr>
      <vt:lpstr>Confusion Matrix</vt:lpstr>
      <vt:lpstr>Sensitivity vs specificity vs accuracy</vt:lpstr>
      <vt:lpstr>Summary</vt:lpstr>
      <vt:lpstr>Sources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Risk Analysis &amp; Ethics</dc:title>
  <dc:creator>Xenia Mountrouidou</dc:creator>
  <cp:lastModifiedBy>Xenia Mountrouidou</cp:lastModifiedBy>
  <cp:revision>88</cp:revision>
  <dcterms:created xsi:type="dcterms:W3CDTF">2018-01-08T02:10:04Z</dcterms:created>
  <dcterms:modified xsi:type="dcterms:W3CDTF">2020-01-21T16:36:58Z</dcterms:modified>
</cp:coreProperties>
</file>

<file path=docProps/thumbnail.jpeg>
</file>